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321" r:id="rId4"/>
    <p:sldId id="332" r:id="rId5"/>
    <p:sldId id="259" r:id="rId6"/>
    <p:sldId id="323" r:id="rId7"/>
    <p:sldId id="330" r:id="rId8"/>
    <p:sldId id="329" r:id="rId9"/>
    <p:sldId id="331" r:id="rId10"/>
    <p:sldId id="326" r:id="rId11"/>
    <p:sldId id="336" r:id="rId12"/>
    <p:sldId id="335" r:id="rId13"/>
    <p:sldId id="337" r:id="rId14"/>
    <p:sldId id="338" r:id="rId15"/>
    <p:sldId id="339" r:id="rId16"/>
    <p:sldId id="340" r:id="rId17"/>
    <p:sldId id="319" r:id="rId18"/>
  </p:sldIdLst>
  <p:sldSz cx="12192000" cy="6858000"/>
  <p:notesSz cx="6858000" cy="9144000"/>
  <p:embeddedFontLst>
    <p:embeddedFont>
      <p:font typeface="微软雅黑" panose="020B0503020204020204" pitchFamily="34" charset="-122"/>
      <p:regular r:id="rId21"/>
      <p:bold r:id="rId22"/>
    </p:embeddedFont>
    <p:embeddedFont>
      <p:font typeface="微软雅黑" panose="020B0503020204020204" pitchFamily="34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 userDrawn="1">
          <p15:clr>
            <a:srgbClr val="A4A3A4"/>
          </p15:clr>
        </p15:guide>
        <p15:guide id="2" pos="39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lpdesk" initials="H" lastIdx="35" clrIdx="0"/>
  <p:cmAuthor id="1" name="光光" initials="光" lastIdx="2" clrIdx="0"/>
  <p:cmAuthor id="8" name="TATSUNO" initials="T" lastIdx="1" clrIdx="7"/>
  <p:cmAuthor id="2" name="Windows 用户" initials="W" lastIdx="1" clrIdx="1"/>
  <p:cmAuthor id="3" name="Author" initials="A" lastIdx="0" clrIdx="2"/>
  <p:cmAuthor id="5" name="Administrator" initials="A" lastIdx="1" clrIdx="4"/>
  <p:cmAuthor id="6" name="admin" initials="a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8AFF"/>
    <a:srgbClr val="47E7DB"/>
    <a:srgbClr val="FFD720"/>
    <a:srgbClr val="FFFFFF"/>
    <a:srgbClr val="23285B"/>
    <a:srgbClr val="128AFF"/>
    <a:srgbClr val="BDBDBD"/>
    <a:srgbClr val="D9D9D9"/>
    <a:srgbClr val="7DDCC4"/>
    <a:srgbClr val="69F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 autoAdjust="0"/>
    <p:restoredTop sz="90013"/>
  </p:normalViewPr>
  <p:slideViewPr>
    <p:cSldViewPr snapToGrid="0" showGuides="1">
      <p:cViewPr varScale="1">
        <p:scale>
          <a:sx n="117" d="100"/>
          <a:sy n="117" d="100"/>
        </p:scale>
        <p:origin x="1528" y="184"/>
      </p:cViewPr>
      <p:guideLst>
        <p:guide orient="horz" pos="2178"/>
        <p:guide pos="3921"/>
      </p:guideLst>
    </p:cSldViewPr>
  </p:slideViewPr>
  <p:notesTextViewPr>
    <p:cViewPr>
      <p:scale>
        <a:sx n="105" d="100"/>
        <a:sy n="105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进销存以业务执行来分类，业务流程大致可以分成供应链流程和财务流程两种类型（不同行业的流程不尽相同），实际上是对「货」和「账」的业务流程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67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玄瞳PPT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pic>
        <p:nvPicPr>
          <p:cNvPr id="2" name="图片 1" descr="资源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1360" y="467995"/>
            <a:ext cx="2202815" cy="3098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玄瞳PPT-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660640" y="2795270"/>
            <a:ext cx="15024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rgbClr val="23285B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7675880" y="3563620"/>
            <a:ext cx="31311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rgbClr val="23285B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28000">
              <a:srgbClr val="FFFFFF"/>
            </a:gs>
            <a:gs pos="100000">
              <a:srgbClr val="DDF0FE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玄瞳PPT-0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3260090" y="2997835"/>
            <a:ext cx="709930" cy="709930"/>
          </a:xfrm>
          <a:prstGeom prst="rect">
            <a:avLst/>
          </a:prstGeom>
          <a:solidFill>
            <a:srgbClr val="118A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970020" y="2997835"/>
            <a:ext cx="6304280" cy="70993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94000"/>
                </a:schemeClr>
              </a:gs>
              <a:gs pos="0">
                <a:srgbClr val="47E7D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玄瞳PPT-0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349250" y="437515"/>
            <a:ext cx="947509" cy="213360"/>
            <a:chOff x="2302" y="1577"/>
            <a:chExt cx="4972" cy="1118"/>
          </a:xfrm>
        </p:grpSpPr>
        <p:sp>
          <p:nvSpPr>
            <p:cNvPr id="4" name="矩形 3"/>
            <p:cNvSpPr/>
            <p:nvPr/>
          </p:nvSpPr>
          <p:spPr>
            <a:xfrm>
              <a:off x="2302" y="1577"/>
              <a:ext cx="1118" cy="1118"/>
            </a:xfrm>
            <a:prstGeom prst="rect">
              <a:avLst/>
            </a:prstGeom>
            <a:solidFill>
              <a:srgbClr val="118A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422" y="1577"/>
              <a:ext cx="3852" cy="1118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5000"/>
                    <a:lumOff val="95000"/>
                    <a:alpha val="94000"/>
                  </a:schemeClr>
                </a:gs>
                <a:gs pos="0">
                  <a:srgbClr val="47E7D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资源 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657080" y="371475"/>
            <a:ext cx="2143760" cy="302260"/>
          </a:xfrm>
          <a:prstGeom prst="rect">
            <a:avLst/>
          </a:prstGeom>
        </p:spPr>
      </p:pic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91820" y="2068830"/>
            <a:ext cx="9359576" cy="78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竞品（智慧记星火）分析报告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1985" y="4040356"/>
            <a:ext cx="1517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TalkinTan</a:t>
            </a:r>
            <a:endParaRPr kumimoji="1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35340" y="6062574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2024.08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3580" y="6062196"/>
            <a:ext cx="1414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XUANTONG</a:t>
            </a:r>
          </a:p>
        </p:txBody>
      </p:sp>
      <p:sp>
        <p:nvSpPr>
          <p:cNvPr id="9" name="矩形 8"/>
          <p:cNvSpPr/>
          <p:nvPr/>
        </p:nvSpPr>
        <p:spPr>
          <a:xfrm>
            <a:off x="721360" y="3764280"/>
            <a:ext cx="586740" cy="75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530350" y="882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96670" y="287655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场景：覆盖进销存核心场景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4EFFF8A-2ECD-B8EE-91A0-299F0DB6DC3D}"/>
              </a:ext>
            </a:extLst>
          </p:cNvPr>
          <p:cNvSpPr/>
          <p:nvPr/>
        </p:nvSpPr>
        <p:spPr>
          <a:xfrm>
            <a:off x="985230" y="1306285"/>
            <a:ext cx="545556" cy="1143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C55DE6-0B68-5E4A-8E9C-42421B201F20}"/>
              </a:ext>
            </a:extLst>
          </p:cNvPr>
          <p:cNvSpPr/>
          <p:nvPr/>
        </p:nvSpPr>
        <p:spPr>
          <a:xfrm>
            <a:off x="1943520" y="1306285"/>
            <a:ext cx="545556" cy="1143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0392D5-86E4-85BC-0413-0E2F083277D1}"/>
              </a:ext>
            </a:extLst>
          </p:cNvPr>
          <p:cNvSpPr/>
          <p:nvPr/>
        </p:nvSpPr>
        <p:spPr>
          <a:xfrm>
            <a:off x="3860100" y="1306285"/>
            <a:ext cx="545556" cy="1143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进货管理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AD0DD8-B3E2-C665-8395-480D69884A57}"/>
              </a:ext>
            </a:extLst>
          </p:cNvPr>
          <p:cNvSpPr/>
          <p:nvPr/>
        </p:nvSpPr>
        <p:spPr>
          <a:xfrm>
            <a:off x="4818390" y="1306285"/>
            <a:ext cx="545556" cy="1143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E6A239-B4C2-A773-E8C5-3D7109B799EF}"/>
              </a:ext>
            </a:extLst>
          </p:cNvPr>
          <p:cNvSpPr/>
          <p:nvPr/>
        </p:nvSpPr>
        <p:spPr>
          <a:xfrm>
            <a:off x="2901810" y="1306285"/>
            <a:ext cx="545556" cy="114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客户管理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7E6D5F-64BE-DA20-49ED-32D146905C88}"/>
              </a:ext>
            </a:extLst>
          </p:cNvPr>
          <p:cNvSpPr/>
          <p:nvPr/>
        </p:nvSpPr>
        <p:spPr>
          <a:xfrm>
            <a:off x="5776680" y="1306285"/>
            <a:ext cx="545556" cy="1143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库存管理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8EBAE9-9181-89A0-3BD9-D5F6B94BFB3E}"/>
              </a:ext>
            </a:extLst>
          </p:cNvPr>
          <p:cNvSpPr/>
          <p:nvPr/>
        </p:nvSpPr>
        <p:spPr>
          <a:xfrm>
            <a:off x="6734970" y="1306285"/>
            <a:ext cx="545556" cy="1143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资金管理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4E270F-086E-3C92-2661-BD03947C7872}"/>
              </a:ext>
            </a:extLst>
          </p:cNvPr>
          <p:cNvSpPr/>
          <p:nvPr/>
        </p:nvSpPr>
        <p:spPr>
          <a:xfrm>
            <a:off x="7693260" y="1306285"/>
            <a:ext cx="545556" cy="1143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5899EF-EB23-51E8-3B7B-D187956B3873}"/>
              </a:ext>
            </a:extLst>
          </p:cNvPr>
          <p:cNvSpPr/>
          <p:nvPr/>
        </p:nvSpPr>
        <p:spPr>
          <a:xfrm>
            <a:off x="8651550" y="1306285"/>
            <a:ext cx="545556" cy="1143000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系统设置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070FE3-6EB5-5C16-A53D-5CAD2097153A}"/>
              </a:ext>
            </a:extLst>
          </p:cNvPr>
          <p:cNvSpPr/>
          <p:nvPr/>
        </p:nvSpPr>
        <p:spPr>
          <a:xfrm>
            <a:off x="9609840" y="1306285"/>
            <a:ext cx="545556" cy="1143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收银、云店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1F6869B-BAEC-CEB0-E2E3-C422DAB43DA1}"/>
              </a:ext>
            </a:extLst>
          </p:cNvPr>
          <p:cNvSpPr/>
          <p:nvPr/>
        </p:nvSpPr>
        <p:spPr>
          <a:xfrm>
            <a:off x="590516" y="2995383"/>
            <a:ext cx="968827" cy="1758043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新手引导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常用功能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重要提醒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销售趋势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商品热销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产品动态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帮助中心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467323-BED1-6697-8EE0-282B6CE22512}"/>
              </a:ext>
            </a:extLst>
          </p:cNvPr>
          <p:cNvSpPr/>
          <p:nvPr/>
        </p:nvSpPr>
        <p:spPr>
          <a:xfrm>
            <a:off x="10568128" y="1306285"/>
            <a:ext cx="545556" cy="1143000"/>
          </a:xfrm>
          <a:prstGeom prst="rect">
            <a:avLst/>
          </a:prstGeom>
          <a:solidFill>
            <a:srgbClr val="11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增值模块</a:t>
            </a: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BAABDF90-548B-ECED-F2A6-88ADF03AAA37}"/>
              </a:ext>
            </a:extLst>
          </p:cNvPr>
          <p:cNvCxnSpPr>
            <a:stCxn id="2" idx="2"/>
          </p:cNvCxnSpPr>
          <p:nvPr/>
        </p:nvCxnSpPr>
        <p:spPr>
          <a:xfrm>
            <a:off x="1258008" y="2449285"/>
            <a:ext cx="0" cy="54609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5A7C1ED-B418-1672-81E7-526DFAD7B806}"/>
              </a:ext>
            </a:extLst>
          </p:cNvPr>
          <p:cNvSpPr/>
          <p:nvPr/>
        </p:nvSpPr>
        <p:spPr>
          <a:xfrm>
            <a:off x="1559343" y="4998354"/>
            <a:ext cx="968827" cy="1758043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商品档案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规格管理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单位管理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商品属性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价格管理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商品套餐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3B2ED7B-1C89-70B4-20D1-18DEF80D066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216298" y="2449285"/>
            <a:ext cx="0" cy="254906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852F57F4-BA91-F9B8-9F82-53A0B5BAB656}"/>
              </a:ext>
            </a:extLst>
          </p:cNvPr>
          <p:cNvSpPr/>
          <p:nvPr/>
        </p:nvSpPr>
        <p:spPr>
          <a:xfrm>
            <a:off x="2690174" y="3038020"/>
            <a:ext cx="968827" cy="1758043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客户档案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客户收款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客户对账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价格等级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1F82D9EA-E579-6C55-97D9-36A3FE9534A2}"/>
              </a:ext>
            </a:extLst>
          </p:cNvPr>
          <p:cNvCxnSpPr/>
          <p:nvPr/>
        </p:nvCxnSpPr>
        <p:spPr>
          <a:xfrm>
            <a:off x="3224281" y="2449285"/>
            <a:ext cx="0" cy="54609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F295EBB-4C19-1AAF-5AE8-0C6BAA0B4334}"/>
              </a:ext>
            </a:extLst>
          </p:cNvPr>
          <p:cNvSpPr/>
          <p:nvPr/>
        </p:nvSpPr>
        <p:spPr>
          <a:xfrm>
            <a:off x="3746088" y="4998353"/>
            <a:ext cx="968827" cy="1758043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供应商档案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供应商付款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供应商对账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进货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进货预定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进货退货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08CEED4C-D94F-8135-696E-9C1DFDF5D18E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132876" y="2449285"/>
            <a:ext cx="2" cy="254906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C47ADF86-BE68-442D-411B-1AA335DA290B}"/>
              </a:ext>
            </a:extLst>
          </p:cNvPr>
          <p:cNvSpPr/>
          <p:nvPr/>
        </p:nvSpPr>
        <p:spPr>
          <a:xfrm>
            <a:off x="4606751" y="3038020"/>
            <a:ext cx="968827" cy="1758043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销售单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销售预定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销售退货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销售报价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业绩提成</a:t>
            </a:r>
            <a:r>
              <a:rPr kumimoji="1" lang="zh-CN" altLang="en-US" sz="6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（增值）</a:t>
            </a:r>
            <a:endParaRPr kumimoji="1" lang="en-US" altLang="zh-CN" sz="6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快递服务</a:t>
            </a:r>
            <a:r>
              <a:rPr kumimoji="1" lang="zh-CN" altLang="en-US" sz="6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（增值）</a:t>
            </a:r>
            <a:endParaRPr kumimoji="1" lang="en-US" altLang="zh-CN" sz="8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DE883661-341B-4111-CF7F-AA3C5E133AE2}"/>
              </a:ext>
            </a:extLst>
          </p:cNvPr>
          <p:cNvCxnSpPr/>
          <p:nvPr/>
        </p:nvCxnSpPr>
        <p:spPr>
          <a:xfrm>
            <a:off x="5091164" y="2471962"/>
            <a:ext cx="0" cy="54609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69589D9E-0551-5D61-0804-19DDD9BB493D}"/>
              </a:ext>
            </a:extLst>
          </p:cNvPr>
          <p:cNvSpPr/>
          <p:nvPr/>
        </p:nvSpPr>
        <p:spPr>
          <a:xfrm>
            <a:off x="5554484" y="4998352"/>
            <a:ext cx="1125136" cy="1758043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库存盘点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组装</a:t>
            </a:r>
            <a:r>
              <a:rPr kumimoji="1" lang="zh-CN" altLang="en-US" sz="6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（增值）</a:t>
            </a:r>
            <a:endParaRPr kumimoji="1" lang="en-US" altLang="zh-CN" sz="9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拆分</a:t>
            </a:r>
            <a:r>
              <a:rPr kumimoji="1" lang="zh-CN" altLang="en-US" sz="6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（增值）</a:t>
            </a:r>
            <a:endParaRPr kumimoji="1" lang="en-US" altLang="zh-CN" sz="9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库存查询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库存预警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批次查询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保质期查询</a:t>
            </a:r>
            <a:r>
              <a:rPr kumimoji="1" lang="zh-CN" altLang="en-US" sz="6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（增值）</a:t>
            </a:r>
            <a:endParaRPr kumimoji="1" lang="en-US" altLang="zh-CN" sz="8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067D729D-155A-CB58-A56B-5C9B33FC3B3B}"/>
              </a:ext>
            </a:extLst>
          </p:cNvPr>
          <p:cNvCxnSpPr>
            <a:cxnSpLocks/>
          </p:cNvCxnSpPr>
          <p:nvPr/>
        </p:nvCxnSpPr>
        <p:spPr>
          <a:xfrm flipH="1">
            <a:off x="6136540" y="2449285"/>
            <a:ext cx="2" cy="2549068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F48ED82-C3C8-A5A5-7220-6A8BEA534317}"/>
              </a:ext>
            </a:extLst>
          </p:cNvPr>
          <p:cNvSpPr/>
          <p:nvPr/>
        </p:nvSpPr>
        <p:spPr>
          <a:xfrm>
            <a:off x="6552764" y="3018060"/>
            <a:ext cx="1085976" cy="1778003"/>
          </a:xfrm>
          <a:prstGeom prst="rect">
            <a:avLst/>
          </a:prstGeom>
          <a:noFill/>
          <a:ln w="127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账户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收款</a:t>
            </a:r>
            <a:r>
              <a:rPr kumimoji="1" lang="en-US" altLang="zh-CN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付款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其他收入</a:t>
            </a:r>
            <a:r>
              <a:rPr kumimoji="1" lang="en-US" altLang="zh-CN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支出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客户对账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供应商对账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资金流水</a:t>
            </a:r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519BC81E-3CD6-584F-0F8F-DAFA855D1F0F}"/>
              </a:ext>
            </a:extLst>
          </p:cNvPr>
          <p:cNvCxnSpPr/>
          <p:nvPr/>
        </p:nvCxnSpPr>
        <p:spPr>
          <a:xfrm>
            <a:off x="7073753" y="2471962"/>
            <a:ext cx="0" cy="546098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15D98FDA-F560-D80F-98A0-A513BC514062}"/>
              </a:ext>
            </a:extLst>
          </p:cNvPr>
          <p:cNvSpPr/>
          <p:nvPr/>
        </p:nvSpPr>
        <p:spPr>
          <a:xfrm>
            <a:off x="7675320" y="5018313"/>
            <a:ext cx="968827" cy="173808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销售分析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销售统计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热销分析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员工业绩分析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库存分析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进货统计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库存统计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经营分析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经营利润</a:t>
            </a:r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90DA5724-A1FC-5126-1F67-E2F128E020E6}"/>
              </a:ext>
            </a:extLst>
          </p:cNvPr>
          <p:cNvCxnSpPr>
            <a:cxnSpLocks/>
          </p:cNvCxnSpPr>
          <p:nvPr/>
        </p:nvCxnSpPr>
        <p:spPr>
          <a:xfrm flipH="1">
            <a:off x="8051570" y="2449285"/>
            <a:ext cx="2" cy="254906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9A7F130-9A1D-378C-6E62-95F02B3D3A0E}"/>
              </a:ext>
            </a:extLst>
          </p:cNvPr>
          <p:cNvSpPr/>
          <p:nvPr/>
        </p:nvSpPr>
        <p:spPr>
          <a:xfrm>
            <a:off x="8490084" y="2995383"/>
            <a:ext cx="1241162" cy="1800680"/>
          </a:xfrm>
          <a:prstGeom prst="rect">
            <a:avLst/>
          </a:prstGeom>
          <a:noFill/>
          <a:ln w="12700"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店铺管理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店铺信息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员工管理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角色权限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-POS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基础设置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系统设置（基础、商品、客户</a:t>
            </a: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供应商等）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打印设置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积分设置</a:t>
            </a:r>
            <a:endParaRPr kumimoji="1"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系统初始化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BD1C78E7-E4E3-755D-F6C7-1F810EA8CE59}"/>
              </a:ext>
            </a:extLst>
          </p:cNvPr>
          <p:cNvCxnSpPr/>
          <p:nvPr/>
        </p:nvCxnSpPr>
        <p:spPr>
          <a:xfrm>
            <a:off x="8974497" y="2471962"/>
            <a:ext cx="0" cy="546098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33C55FB5-292E-C21B-EEDE-B635B86463E5}"/>
              </a:ext>
            </a:extLst>
          </p:cNvPr>
          <p:cNvSpPr/>
          <p:nvPr/>
        </p:nvSpPr>
        <p:spPr>
          <a:xfrm>
            <a:off x="9567072" y="4998352"/>
            <a:ext cx="968827" cy="1758043"/>
          </a:xfrm>
          <a:prstGeom prst="rect">
            <a:avLst/>
          </a:prstGeom>
          <a:noFill/>
          <a:ln w="127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开单收银台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智慧记云店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A7CFB922-99A7-BB10-8D6F-C154455DDA73}"/>
              </a:ext>
            </a:extLst>
          </p:cNvPr>
          <p:cNvCxnSpPr>
            <a:cxnSpLocks/>
          </p:cNvCxnSpPr>
          <p:nvPr/>
        </p:nvCxnSpPr>
        <p:spPr>
          <a:xfrm flipH="1">
            <a:off x="9943322" y="2449285"/>
            <a:ext cx="2" cy="254906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A1BBE7B-6D07-25E8-11D2-959D517247BF}"/>
              </a:ext>
            </a:extLst>
          </p:cNvPr>
          <p:cNvSpPr/>
          <p:nvPr/>
        </p:nvSpPr>
        <p:spPr>
          <a:xfrm>
            <a:off x="10427735" y="3038020"/>
            <a:ext cx="968827" cy="1758043"/>
          </a:xfrm>
          <a:prstGeom prst="rect">
            <a:avLst/>
          </a:prstGeom>
          <a:noFill/>
          <a:ln w="12700">
            <a:solidFill>
              <a:srgbClr val="118A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业绩提成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快递服务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组装</a:t>
            </a:r>
            <a:r>
              <a:rPr kumimoji="1" lang="en-US" altLang="zh-CN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拆分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批次保质期</a:t>
            </a: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98D86E9E-765B-9FBC-89DD-E193FEB27CF4}"/>
              </a:ext>
            </a:extLst>
          </p:cNvPr>
          <p:cNvCxnSpPr/>
          <p:nvPr/>
        </p:nvCxnSpPr>
        <p:spPr>
          <a:xfrm>
            <a:off x="10912148" y="2471962"/>
            <a:ext cx="0" cy="546098"/>
          </a:xfrm>
          <a:prstGeom prst="line">
            <a:avLst/>
          </a:prstGeom>
          <a:ln>
            <a:solidFill>
              <a:srgbClr val="11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2C0C5A97-BBA7-4B88-339D-3D852529E213}"/>
              </a:ext>
            </a:extLst>
          </p:cNvPr>
          <p:cNvSpPr txBox="1"/>
          <p:nvPr/>
        </p:nvSpPr>
        <p:spPr>
          <a:xfrm>
            <a:off x="10890504" y="3858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232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1F20B9D-8C0C-D4E4-61AB-34B725DBF8AE}"/>
              </a:ext>
            </a:extLst>
          </p:cNvPr>
          <p:cNvSpPr txBox="1"/>
          <p:nvPr/>
        </p:nvSpPr>
        <p:spPr>
          <a:xfrm>
            <a:off x="1423669" y="328980"/>
            <a:ext cx="296757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体验：亮点总结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F3C9A7-46B2-4F5E-32F0-6CF674DAEE2C}"/>
              </a:ext>
            </a:extLst>
          </p:cNvPr>
          <p:cNvGrpSpPr/>
          <p:nvPr/>
        </p:nvGrpSpPr>
        <p:grpSpPr>
          <a:xfrm>
            <a:off x="624149" y="1593636"/>
            <a:ext cx="2484404" cy="4140413"/>
            <a:chOff x="624149" y="1536486"/>
            <a:chExt cx="2484404" cy="4140413"/>
          </a:xfrm>
        </p:grpSpPr>
        <p:sp>
          <p:nvSpPr>
            <p:cNvPr id="9" name="任意多边形: 形状 131">
              <a:extLst>
                <a:ext uri="{FF2B5EF4-FFF2-40B4-BE49-F238E27FC236}">
                  <a16:creationId xmlns:a16="http://schemas.microsoft.com/office/drawing/2014/main" id="{E8121717-5175-7036-3145-B860B25E668B}"/>
                </a:ext>
              </a:extLst>
            </p:cNvPr>
            <p:cNvSpPr/>
            <p:nvPr/>
          </p:nvSpPr>
          <p:spPr>
            <a:xfrm>
              <a:off x="624149" y="2624373"/>
              <a:ext cx="2484404" cy="3052524"/>
            </a:xfrm>
            <a:custGeom>
              <a:avLst/>
              <a:gdLst>
                <a:gd name="connsiteX0" fmla="*/ 1681472 w 1863096"/>
                <a:gd name="connsiteY0" fmla="*/ 2289140 h 2289139"/>
                <a:gd name="connsiteX1" fmla="*/ 181624 w 1863096"/>
                <a:gd name="connsiteY1" fmla="*/ 2289140 h 2289139"/>
                <a:gd name="connsiteX2" fmla="*/ 0 w 1863096"/>
                <a:gd name="connsiteY2" fmla="*/ 2107516 h 2289139"/>
                <a:gd name="connsiteX3" fmla="*/ 0 w 1863096"/>
                <a:gd name="connsiteY3" fmla="*/ 181624 h 2289139"/>
                <a:gd name="connsiteX4" fmla="*/ 181624 w 1863096"/>
                <a:gd name="connsiteY4" fmla="*/ 0 h 2289139"/>
                <a:gd name="connsiteX5" fmla="*/ 1681472 w 1863096"/>
                <a:gd name="connsiteY5" fmla="*/ 0 h 2289139"/>
                <a:gd name="connsiteX6" fmla="*/ 1863096 w 1863096"/>
                <a:gd name="connsiteY6" fmla="*/ 181624 h 2289139"/>
                <a:gd name="connsiteX7" fmla="*/ 1863096 w 1863096"/>
                <a:gd name="connsiteY7" fmla="*/ 2107999 h 2289139"/>
                <a:gd name="connsiteX8" fmla="*/ 1681472 w 1863096"/>
                <a:gd name="connsiteY8" fmla="*/ 2289140 h 228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096" h="2289139">
                  <a:moveTo>
                    <a:pt x="1681472" y="2289140"/>
                  </a:moveTo>
                  <a:lnTo>
                    <a:pt x="181624" y="2289140"/>
                  </a:lnTo>
                  <a:cubicBezTo>
                    <a:pt x="81151" y="2289140"/>
                    <a:pt x="0" y="2207989"/>
                    <a:pt x="0" y="2107516"/>
                  </a:cubicBezTo>
                  <a:lnTo>
                    <a:pt x="0" y="181624"/>
                  </a:lnTo>
                  <a:cubicBezTo>
                    <a:pt x="0" y="81151"/>
                    <a:pt x="81151" y="0"/>
                    <a:pt x="181624" y="0"/>
                  </a:cubicBezTo>
                  <a:lnTo>
                    <a:pt x="1681472" y="0"/>
                  </a:lnTo>
                  <a:cubicBezTo>
                    <a:pt x="1781945" y="0"/>
                    <a:pt x="1863096" y="81151"/>
                    <a:pt x="1863096" y="181624"/>
                  </a:cubicBezTo>
                  <a:lnTo>
                    <a:pt x="1863096" y="2107999"/>
                  </a:lnTo>
                  <a:cubicBezTo>
                    <a:pt x="1863096" y="2207989"/>
                    <a:pt x="1781945" y="2289140"/>
                    <a:pt x="1681472" y="2289140"/>
                  </a:cubicBezTo>
                  <a:close/>
                </a:path>
              </a:pathLst>
            </a:custGeom>
            <a:solidFill>
              <a:srgbClr val="FFFFFF"/>
            </a:solidFill>
            <a:ln w="4830" cap="flat">
              <a:noFill/>
              <a:prstDash val="solid"/>
              <a:miter/>
            </a:ln>
            <a:effectLst>
              <a:outerShdw blurRad="762000" algn="ctr" rotWithShape="0">
                <a:schemeClr val="bg1">
                  <a:lumMod val="50000"/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3F000E0-F9E5-425F-1904-C47720670A03}"/>
                </a:ext>
              </a:extLst>
            </p:cNvPr>
            <p:cNvSpPr txBox="1"/>
            <p:nvPr/>
          </p:nvSpPr>
          <p:spPr>
            <a:xfrm>
              <a:off x="1564025" y="1536486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  <a:rtl val="0"/>
                </a:rPr>
                <a:t>01</a:t>
              </a:r>
            </a:p>
          </p:txBody>
        </p:sp>
        <p:grpSp>
          <p:nvGrpSpPr>
            <p:cNvPr id="11" name="图形 6">
              <a:extLst>
                <a:ext uri="{FF2B5EF4-FFF2-40B4-BE49-F238E27FC236}">
                  <a16:creationId xmlns:a16="http://schemas.microsoft.com/office/drawing/2014/main" id="{BCABD0B4-D2A6-FE3A-48BB-AD1251A29DC5}"/>
                </a:ext>
              </a:extLst>
            </p:cNvPr>
            <p:cNvGrpSpPr/>
            <p:nvPr/>
          </p:nvGrpSpPr>
          <p:grpSpPr>
            <a:xfrm>
              <a:off x="624149" y="2302310"/>
              <a:ext cx="2484404" cy="3374589"/>
              <a:chOff x="860782" y="2901531"/>
              <a:chExt cx="1863096" cy="2530661"/>
            </a:xfrm>
          </p:grpSpPr>
          <p:sp>
            <p:nvSpPr>
              <p:cNvPr id="16" name="任意多边形: 形状 135">
                <a:extLst>
                  <a:ext uri="{FF2B5EF4-FFF2-40B4-BE49-F238E27FC236}">
                    <a16:creationId xmlns:a16="http://schemas.microsoft.com/office/drawing/2014/main" id="{30AC0C02-2ED4-844A-1D26-017427A865E7}"/>
                  </a:ext>
                </a:extLst>
              </p:cNvPr>
              <p:cNvSpPr/>
              <p:nvPr/>
            </p:nvSpPr>
            <p:spPr>
              <a:xfrm>
                <a:off x="860782" y="5045758"/>
                <a:ext cx="1863096" cy="386434"/>
              </a:xfrm>
              <a:custGeom>
                <a:avLst/>
                <a:gdLst>
                  <a:gd name="connsiteX0" fmla="*/ 0 w 1863096"/>
                  <a:gd name="connsiteY0" fmla="*/ 224132 h 386434"/>
                  <a:gd name="connsiteX1" fmla="*/ 0 w 1863096"/>
                  <a:gd name="connsiteY1" fmla="*/ 0 h 386434"/>
                  <a:gd name="connsiteX2" fmla="*/ 1863096 w 1863096"/>
                  <a:gd name="connsiteY2" fmla="*/ 0 h 386434"/>
                  <a:gd name="connsiteX3" fmla="*/ 1863096 w 1863096"/>
                  <a:gd name="connsiteY3" fmla="*/ 224132 h 386434"/>
                  <a:gd name="connsiteX4" fmla="*/ 1700794 w 1863096"/>
                  <a:gd name="connsiteY4" fmla="*/ 386434 h 386434"/>
                  <a:gd name="connsiteX5" fmla="*/ 162302 w 1863096"/>
                  <a:gd name="connsiteY5" fmla="*/ 386434 h 386434"/>
                  <a:gd name="connsiteX6" fmla="*/ 0 w 1863096"/>
                  <a:gd name="connsiteY6" fmla="*/ 224132 h 386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3096" h="386434">
                    <a:moveTo>
                      <a:pt x="0" y="224132"/>
                    </a:moveTo>
                    <a:lnTo>
                      <a:pt x="0" y="0"/>
                    </a:lnTo>
                    <a:lnTo>
                      <a:pt x="1863096" y="0"/>
                    </a:lnTo>
                    <a:lnTo>
                      <a:pt x="1863096" y="224132"/>
                    </a:lnTo>
                    <a:cubicBezTo>
                      <a:pt x="1863096" y="313978"/>
                      <a:pt x="1790157" y="386434"/>
                      <a:pt x="1700794" y="386434"/>
                    </a:cubicBezTo>
                    <a:lnTo>
                      <a:pt x="162302" y="386434"/>
                    </a:lnTo>
                    <a:cubicBezTo>
                      <a:pt x="72939" y="386434"/>
                      <a:pt x="0" y="313978"/>
                      <a:pt x="0" y="224132"/>
                    </a:cubicBezTo>
                    <a:close/>
                  </a:path>
                </a:pathLst>
              </a:custGeom>
              <a:solidFill>
                <a:srgbClr val="3BC7E2"/>
              </a:solidFill>
              <a:ln w="4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7" name="任意多边形: 形状 136">
                <a:extLst>
                  <a:ext uri="{FF2B5EF4-FFF2-40B4-BE49-F238E27FC236}">
                    <a16:creationId xmlns:a16="http://schemas.microsoft.com/office/drawing/2014/main" id="{F8A6EE02-CAAD-633B-6D1E-645E780D921C}"/>
                  </a:ext>
                </a:extLst>
              </p:cNvPr>
              <p:cNvSpPr/>
              <p:nvPr/>
            </p:nvSpPr>
            <p:spPr>
              <a:xfrm>
                <a:off x="860782" y="2901531"/>
                <a:ext cx="1863096" cy="627955"/>
              </a:xfrm>
              <a:custGeom>
                <a:avLst/>
                <a:gdLst>
                  <a:gd name="connsiteX0" fmla="*/ 1700794 w 1863096"/>
                  <a:gd name="connsiteY0" fmla="*/ 241521 h 627955"/>
                  <a:gd name="connsiteX1" fmla="*/ 1267987 w 1863096"/>
                  <a:gd name="connsiteY1" fmla="*/ 241521 h 627955"/>
                  <a:gd name="connsiteX2" fmla="*/ 931307 w 1863096"/>
                  <a:gd name="connsiteY2" fmla="*/ 0 h 627955"/>
                  <a:gd name="connsiteX3" fmla="*/ 594626 w 1863096"/>
                  <a:gd name="connsiteY3" fmla="*/ 241521 h 627955"/>
                  <a:gd name="connsiteX4" fmla="*/ 162302 w 1863096"/>
                  <a:gd name="connsiteY4" fmla="*/ 241521 h 627955"/>
                  <a:gd name="connsiteX5" fmla="*/ 0 w 1863096"/>
                  <a:gd name="connsiteY5" fmla="*/ 403824 h 627955"/>
                  <a:gd name="connsiteX6" fmla="*/ 0 w 1863096"/>
                  <a:gd name="connsiteY6" fmla="*/ 627956 h 627955"/>
                  <a:gd name="connsiteX7" fmla="*/ 1863096 w 1863096"/>
                  <a:gd name="connsiteY7" fmla="*/ 627956 h 627955"/>
                  <a:gd name="connsiteX8" fmla="*/ 1863096 w 1863096"/>
                  <a:gd name="connsiteY8" fmla="*/ 403824 h 627955"/>
                  <a:gd name="connsiteX9" fmla="*/ 1700794 w 1863096"/>
                  <a:gd name="connsiteY9" fmla="*/ 241521 h 6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096" h="627955">
                    <a:moveTo>
                      <a:pt x="1700794" y="241521"/>
                    </a:moveTo>
                    <a:lnTo>
                      <a:pt x="1267987" y="241521"/>
                    </a:lnTo>
                    <a:lnTo>
                      <a:pt x="931307" y="0"/>
                    </a:lnTo>
                    <a:lnTo>
                      <a:pt x="594626" y="241521"/>
                    </a:lnTo>
                    <a:lnTo>
                      <a:pt x="162302" y="241521"/>
                    </a:lnTo>
                    <a:cubicBezTo>
                      <a:pt x="72456" y="241521"/>
                      <a:pt x="0" y="314461"/>
                      <a:pt x="0" y="403824"/>
                    </a:cubicBezTo>
                    <a:lnTo>
                      <a:pt x="0" y="627956"/>
                    </a:lnTo>
                    <a:lnTo>
                      <a:pt x="1863096" y="627956"/>
                    </a:lnTo>
                    <a:lnTo>
                      <a:pt x="1863096" y="403824"/>
                    </a:lnTo>
                    <a:cubicBezTo>
                      <a:pt x="1863096" y="313978"/>
                      <a:pt x="1790640" y="241521"/>
                      <a:pt x="1700794" y="241521"/>
                    </a:cubicBezTo>
                    <a:close/>
                  </a:path>
                </a:pathLst>
              </a:custGeom>
              <a:solidFill>
                <a:srgbClr val="3BC7E2"/>
              </a:solidFill>
              <a:ln w="4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9" name="任意多边形: 形状 137">
                <a:extLst>
                  <a:ext uri="{FF2B5EF4-FFF2-40B4-BE49-F238E27FC236}">
                    <a16:creationId xmlns:a16="http://schemas.microsoft.com/office/drawing/2014/main" id="{65107AC6-707E-A4F9-E59F-E3DFA652221D}"/>
                  </a:ext>
                </a:extLst>
              </p:cNvPr>
              <p:cNvSpPr/>
              <p:nvPr/>
            </p:nvSpPr>
            <p:spPr>
              <a:xfrm>
                <a:off x="860782" y="3336269"/>
                <a:ext cx="1863096" cy="193217"/>
              </a:xfrm>
              <a:custGeom>
                <a:avLst/>
                <a:gdLst>
                  <a:gd name="connsiteX0" fmla="*/ 1863096 w 1863096"/>
                  <a:gd name="connsiteY0" fmla="*/ 193217 h 193217"/>
                  <a:gd name="connsiteX1" fmla="*/ 1863096 w 1863096"/>
                  <a:gd name="connsiteY1" fmla="*/ 0 h 193217"/>
                  <a:gd name="connsiteX2" fmla="*/ 0 w 1863096"/>
                  <a:gd name="connsiteY2" fmla="*/ 0 h 193217"/>
                  <a:gd name="connsiteX3" fmla="*/ 0 w 1863096"/>
                  <a:gd name="connsiteY3" fmla="*/ 193217 h 19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3096" h="193217">
                    <a:moveTo>
                      <a:pt x="1863096" y="193217"/>
                    </a:moveTo>
                    <a:lnTo>
                      <a:pt x="1863096" y="0"/>
                    </a:lnTo>
                    <a:lnTo>
                      <a:pt x="0" y="0"/>
                    </a:lnTo>
                    <a:lnTo>
                      <a:pt x="0" y="193217"/>
                    </a:lnTo>
                    <a:close/>
                  </a:path>
                </a:pathLst>
              </a:custGeom>
              <a:solidFill>
                <a:srgbClr val="3BC7E2">
                  <a:alpha val="40000"/>
                </a:srgbClr>
              </a:solidFill>
              <a:ln w="4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0" name="任意多边形: 形状 138">
                <a:extLst>
                  <a:ext uri="{FF2B5EF4-FFF2-40B4-BE49-F238E27FC236}">
                    <a16:creationId xmlns:a16="http://schemas.microsoft.com/office/drawing/2014/main" id="{A04D2545-E12C-95F2-037C-A6C1FFF530DB}"/>
                  </a:ext>
                </a:extLst>
              </p:cNvPr>
              <p:cNvSpPr/>
              <p:nvPr/>
            </p:nvSpPr>
            <p:spPr>
              <a:xfrm>
                <a:off x="860782" y="5045758"/>
                <a:ext cx="1863096" cy="193217"/>
              </a:xfrm>
              <a:custGeom>
                <a:avLst/>
                <a:gdLst>
                  <a:gd name="connsiteX0" fmla="*/ 0 w 1863096"/>
                  <a:gd name="connsiteY0" fmla="*/ 0 h 193217"/>
                  <a:gd name="connsiteX1" fmla="*/ 0 w 1863096"/>
                  <a:gd name="connsiteY1" fmla="*/ 193217 h 193217"/>
                  <a:gd name="connsiteX2" fmla="*/ 1863096 w 1863096"/>
                  <a:gd name="connsiteY2" fmla="*/ 193217 h 193217"/>
                  <a:gd name="connsiteX3" fmla="*/ 1863096 w 1863096"/>
                  <a:gd name="connsiteY3" fmla="*/ 0 h 19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3096" h="193217">
                    <a:moveTo>
                      <a:pt x="0" y="0"/>
                    </a:moveTo>
                    <a:lnTo>
                      <a:pt x="0" y="193217"/>
                    </a:lnTo>
                    <a:lnTo>
                      <a:pt x="1863096" y="193217"/>
                    </a:lnTo>
                    <a:lnTo>
                      <a:pt x="1863096" y="0"/>
                    </a:lnTo>
                    <a:close/>
                  </a:path>
                </a:pathLst>
              </a:custGeom>
              <a:solidFill>
                <a:srgbClr val="3BC7E2">
                  <a:alpha val="40000"/>
                </a:srgbClr>
              </a:solidFill>
              <a:ln w="4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12" name="图形 4">
              <a:extLst>
                <a:ext uri="{FF2B5EF4-FFF2-40B4-BE49-F238E27FC236}">
                  <a16:creationId xmlns:a16="http://schemas.microsoft.com/office/drawing/2014/main" id="{B8A266CD-FCDD-22DD-2627-39153128458D}"/>
                </a:ext>
              </a:extLst>
            </p:cNvPr>
            <p:cNvGrpSpPr/>
            <p:nvPr/>
          </p:nvGrpSpPr>
          <p:grpSpPr>
            <a:xfrm>
              <a:off x="1655590" y="2628801"/>
              <a:ext cx="421522" cy="421522"/>
              <a:chOff x="4661364" y="4173400"/>
              <a:chExt cx="435962" cy="435962"/>
            </a:xfrm>
            <a:solidFill>
              <a:schemeClr val="bg1"/>
            </a:solidFill>
          </p:grpSpPr>
          <p:sp>
            <p:nvSpPr>
              <p:cNvPr id="14" name="任意多边形: 形状 80">
                <a:extLst>
                  <a:ext uri="{FF2B5EF4-FFF2-40B4-BE49-F238E27FC236}">
                    <a16:creationId xmlns:a16="http://schemas.microsoft.com/office/drawing/2014/main" id="{E8C4F827-D10B-BB77-9E63-3FE96DAC876D}"/>
                  </a:ext>
                </a:extLst>
              </p:cNvPr>
              <p:cNvSpPr/>
              <p:nvPr/>
            </p:nvSpPr>
            <p:spPr>
              <a:xfrm>
                <a:off x="4749460" y="4261490"/>
                <a:ext cx="259161" cy="259166"/>
              </a:xfrm>
              <a:custGeom>
                <a:avLst/>
                <a:gdLst>
                  <a:gd name="connsiteX0" fmla="*/ 0 w 259161"/>
                  <a:gd name="connsiteY0" fmla="*/ 129586 h 259166"/>
                  <a:gd name="connsiteX1" fmla="*/ 129581 w 259161"/>
                  <a:gd name="connsiteY1" fmla="*/ 259166 h 259166"/>
                  <a:gd name="connsiteX2" fmla="*/ 259161 w 259161"/>
                  <a:gd name="connsiteY2" fmla="*/ 129586 h 259166"/>
                  <a:gd name="connsiteX3" fmla="*/ 129581 w 259161"/>
                  <a:gd name="connsiteY3" fmla="*/ 5 h 259166"/>
                  <a:gd name="connsiteX4" fmla="*/ 0 w 259161"/>
                  <a:gd name="connsiteY4" fmla="*/ 129586 h 259166"/>
                  <a:gd name="connsiteX5" fmla="*/ 220043 w 259161"/>
                  <a:gd name="connsiteY5" fmla="*/ 121639 h 259166"/>
                  <a:gd name="connsiteX6" fmla="*/ 137527 w 259161"/>
                  <a:gd name="connsiteY6" fmla="*/ 220048 h 259166"/>
                  <a:gd name="connsiteX7" fmla="*/ 39119 w 259161"/>
                  <a:gd name="connsiteY7" fmla="*/ 137531 h 259166"/>
                  <a:gd name="connsiteX8" fmla="*/ 121635 w 259161"/>
                  <a:gd name="connsiteY8" fmla="*/ 39123 h 259166"/>
                  <a:gd name="connsiteX9" fmla="*/ 220043 w 259161"/>
                  <a:gd name="connsiteY9" fmla="*/ 121639 h 259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161" h="259166">
                    <a:moveTo>
                      <a:pt x="0" y="129586"/>
                    </a:moveTo>
                    <a:cubicBezTo>
                      <a:pt x="0" y="201099"/>
                      <a:pt x="58067" y="259166"/>
                      <a:pt x="129581" y="259166"/>
                    </a:cubicBezTo>
                    <a:cubicBezTo>
                      <a:pt x="201095" y="259166"/>
                      <a:pt x="259161" y="201099"/>
                      <a:pt x="259161" y="129586"/>
                    </a:cubicBezTo>
                    <a:cubicBezTo>
                      <a:pt x="259161" y="58072"/>
                      <a:pt x="201095" y="5"/>
                      <a:pt x="129581" y="5"/>
                    </a:cubicBezTo>
                    <a:cubicBezTo>
                      <a:pt x="58067" y="-607"/>
                      <a:pt x="0" y="58072"/>
                      <a:pt x="0" y="129586"/>
                    </a:cubicBezTo>
                    <a:close/>
                    <a:moveTo>
                      <a:pt x="220043" y="121639"/>
                    </a:moveTo>
                    <a:cubicBezTo>
                      <a:pt x="224321" y="171760"/>
                      <a:pt x="187647" y="215769"/>
                      <a:pt x="137527" y="220048"/>
                    </a:cubicBezTo>
                    <a:cubicBezTo>
                      <a:pt x="87406" y="224326"/>
                      <a:pt x="43397" y="187652"/>
                      <a:pt x="39119" y="137531"/>
                    </a:cubicBezTo>
                    <a:cubicBezTo>
                      <a:pt x="34840" y="87411"/>
                      <a:pt x="71514" y="43402"/>
                      <a:pt x="121635" y="39123"/>
                    </a:cubicBezTo>
                    <a:cubicBezTo>
                      <a:pt x="171755" y="34845"/>
                      <a:pt x="215764" y="71519"/>
                      <a:pt x="220043" y="121639"/>
                    </a:cubicBezTo>
                    <a:close/>
                  </a:path>
                </a:pathLst>
              </a:custGeom>
              <a:grpFill/>
              <a:ln w="6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5" name="任意多边形: 形状 81">
                <a:extLst>
                  <a:ext uri="{FF2B5EF4-FFF2-40B4-BE49-F238E27FC236}">
                    <a16:creationId xmlns:a16="http://schemas.microsoft.com/office/drawing/2014/main" id="{C1822EC1-1639-DD96-CB37-0422BBB6C403}"/>
                  </a:ext>
                </a:extLst>
              </p:cNvPr>
              <p:cNvSpPr/>
              <p:nvPr/>
            </p:nvSpPr>
            <p:spPr>
              <a:xfrm>
                <a:off x="4661364" y="4173400"/>
                <a:ext cx="435962" cy="435962"/>
              </a:xfrm>
              <a:custGeom>
                <a:avLst/>
                <a:gdLst>
                  <a:gd name="connsiteX0" fmla="*/ 395544 w 435962"/>
                  <a:gd name="connsiteY0" fmla="*/ 289190 h 435962"/>
                  <a:gd name="connsiteX1" fmla="*/ 416937 w 435962"/>
                  <a:gd name="connsiteY1" fmla="*/ 288578 h 435962"/>
                  <a:gd name="connsiteX2" fmla="*/ 428550 w 435962"/>
                  <a:gd name="connsiteY2" fmla="*/ 279410 h 435962"/>
                  <a:gd name="connsiteX3" fmla="*/ 435885 w 435962"/>
                  <a:gd name="connsiteY3" fmla="*/ 245181 h 435962"/>
                  <a:gd name="connsiteX4" fmla="*/ 429161 w 435962"/>
                  <a:gd name="connsiteY4" fmla="*/ 232345 h 435962"/>
                  <a:gd name="connsiteX5" fmla="*/ 409602 w 435962"/>
                  <a:gd name="connsiteY5" fmla="*/ 223177 h 435962"/>
                  <a:gd name="connsiteX6" fmla="*/ 401045 w 435962"/>
                  <a:gd name="connsiteY6" fmla="*/ 210341 h 435962"/>
                  <a:gd name="connsiteX7" fmla="*/ 400433 w 435962"/>
                  <a:gd name="connsiteY7" fmla="*/ 201784 h 435962"/>
                  <a:gd name="connsiteX8" fmla="*/ 400433 w 435962"/>
                  <a:gd name="connsiteY8" fmla="*/ 199950 h 435962"/>
                  <a:gd name="connsiteX9" fmla="*/ 407768 w 435962"/>
                  <a:gd name="connsiteY9" fmla="*/ 191393 h 435962"/>
                  <a:gd name="connsiteX10" fmla="*/ 426105 w 435962"/>
                  <a:gd name="connsiteY10" fmla="*/ 179780 h 435962"/>
                  <a:gd name="connsiteX11" fmla="*/ 431606 w 435962"/>
                  <a:gd name="connsiteY11" fmla="*/ 166332 h 435962"/>
                  <a:gd name="connsiteX12" fmla="*/ 420604 w 435962"/>
                  <a:gd name="connsiteY12" fmla="*/ 133326 h 435962"/>
                  <a:gd name="connsiteX13" fmla="*/ 408379 w 435962"/>
                  <a:gd name="connsiteY13" fmla="*/ 125380 h 435962"/>
                  <a:gd name="connsiteX14" fmla="*/ 386987 w 435962"/>
                  <a:gd name="connsiteY14" fmla="*/ 127214 h 435962"/>
                  <a:gd name="connsiteX15" fmla="*/ 373539 w 435962"/>
                  <a:gd name="connsiteY15" fmla="*/ 121101 h 435962"/>
                  <a:gd name="connsiteX16" fmla="*/ 369261 w 435962"/>
                  <a:gd name="connsiteY16" fmla="*/ 100320 h 435962"/>
                  <a:gd name="connsiteX17" fmla="*/ 379040 w 435962"/>
                  <a:gd name="connsiteY17" fmla="*/ 81371 h 435962"/>
                  <a:gd name="connsiteX18" fmla="*/ 376596 w 435962"/>
                  <a:gd name="connsiteY18" fmla="*/ 66702 h 435962"/>
                  <a:gd name="connsiteX19" fmla="*/ 350924 w 435962"/>
                  <a:gd name="connsiteY19" fmla="*/ 43475 h 435962"/>
                  <a:gd name="connsiteX20" fmla="*/ 336254 w 435962"/>
                  <a:gd name="connsiteY20" fmla="*/ 42864 h 435962"/>
                  <a:gd name="connsiteX21" fmla="*/ 318529 w 435962"/>
                  <a:gd name="connsiteY21" fmla="*/ 55089 h 435962"/>
                  <a:gd name="connsiteX22" fmla="*/ 303859 w 435962"/>
                  <a:gd name="connsiteY22" fmla="*/ 56311 h 435962"/>
                  <a:gd name="connsiteX23" fmla="*/ 289190 w 435962"/>
                  <a:gd name="connsiteY23" fmla="*/ 40419 h 435962"/>
                  <a:gd name="connsiteX24" fmla="*/ 288578 w 435962"/>
                  <a:gd name="connsiteY24" fmla="*/ 19026 h 435962"/>
                  <a:gd name="connsiteX25" fmla="*/ 279410 w 435962"/>
                  <a:gd name="connsiteY25" fmla="*/ 7413 h 435962"/>
                  <a:gd name="connsiteX26" fmla="*/ 245181 w 435962"/>
                  <a:gd name="connsiteY26" fmla="*/ 78 h 435962"/>
                  <a:gd name="connsiteX27" fmla="*/ 232345 w 435962"/>
                  <a:gd name="connsiteY27" fmla="*/ 6802 h 435962"/>
                  <a:gd name="connsiteX28" fmla="*/ 223177 w 435962"/>
                  <a:gd name="connsiteY28" fmla="*/ 26361 h 435962"/>
                  <a:gd name="connsiteX29" fmla="*/ 210341 w 435962"/>
                  <a:gd name="connsiteY29" fmla="*/ 34918 h 435962"/>
                  <a:gd name="connsiteX30" fmla="*/ 201784 w 435962"/>
                  <a:gd name="connsiteY30" fmla="*/ 35529 h 435962"/>
                  <a:gd name="connsiteX31" fmla="*/ 199950 w 435962"/>
                  <a:gd name="connsiteY31" fmla="*/ 35529 h 435962"/>
                  <a:gd name="connsiteX32" fmla="*/ 191393 w 435962"/>
                  <a:gd name="connsiteY32" fmla="*/ 28195 h 435962"/>
                  <a:gd name="connsiteX33" fmla="*/ 179780 w 435962"/>
                  <a:gd name="connsiteY33" fmla="*/ 9858 h 435962"/>
                  <a:gd name="connsiteX34" fmla="*/ 166332 w 435962"/>
                  <a:gd name="connsiteY34" fmla="*/ 4357 h 435962"/>
                  <a:gd name="connsiteX35" fmla="*/ 133326 w 435962"/>
                  <a:gd name="connsiteY35" fmla="*/ 15359 h 435962"/>
                  <a:gd name="connsiteX36" fmla="*/ 125380 w 435962"/>
                  <a:gd name="connsiteY36" fmla="*/ 27583 h 435962"/>
                  <a:gd name="connsiteX37" fmla="*/ 127214 w 435962"/>
                  <a:gd name="connsiteY37" fmla="*/ 48976 h 435962"/>
                  <a:gd name="connsiteX38" fmla="*/ 121101 w 435962"/>
                  <a:gd name="connsiteY38" fmla="*/ 62423 h 435962"/>
                  <a:gd name="connsiteX39" fmla="*/ 100320 w 435962"/>
                  <a:gd name="connsiteY39" fmla="*/ 66702 h 435962"/>
                  <a:gd name="connsiteX40" fmla="*/ 81372 w 435962"/>
                  <a:gd name="connsiteY40" fmla="*/ 56922 h 435962"/>
                  <a:gd name="connsiteX41" fmla="*/ 66702 w 435962"/>
                  <a:gd name="connsiteY41" fmla="*/ 59367 h 435962"/>
                  <a:gd name="connsiteX42" fmla="*/ 43475 w 435962"/>
                  <a:gd name="connsiteY42" fmla="*/ 85039 h 435962"/>
                  <a:gd name="connsiteX43" fmla="*/ 42864 w 435962"/>
                  <a:gd name="connsiteY43" fmla="*/ 99708 h 435962"/>
                  <a:gd name="connsiteX44" fmla="*/ 55089 w 435962"/>
                  <a:gd name="connsiteY44" fmla="*/ 117434 h 435962"/>
                  <a:gd name="connsiteX45" fmla="*/ 56311 w 435962"/>
                  <a:gd name="connsiteY45" fmla="*/ 132104 h 435962"/>
                  <a:gd name="connsiteX46" fmla="*/ 40419 w 435962"/>
                  <a:gd name="connsiteY46" fmla="*/ 146773 h 435962"/>
                  <a:gd name="connsiteX47" fmla="*/ 19026 w 435962"/>
                  <a:gd name="connsiteY47" fmla="*/ 147384 h 435962"/>
                  <a:gd name="connsiteX48" fmla="*/ 7413 w 435962"/>
                  <a:gd name="connsiteY48" fmla="*/ 156553 h 435962"/>
                  <a:gd name="connsiteX49" fmla="*/ 78 w 435962"/>
                  <a:gd name="connsiteY49" fmla="*/ 190782 h 435962"/>
                  <a:gd name="connsiteX50" fmla="*/ 6801 w 435962"/>
                  <a:gd name="connsiteY50" fmla="*/ 203617 h 435962"/>
                  <a:gd name="connsiteX51" fmla="*/ 26361 w 435962"/>
                  <a:gd name="connsiteY51" fmla="*/ 212786 h 435962"/>
                  <a:gd name="connsiteX52" fmla="*/ 34918 w 435962"/>
                  <a:gd name="connsiteY52" fmla="*/ 225622 h 435962"/>
                  <a:gd name="connsiteX53" fmla="*/ 35529 w 435962"/>
                  <a:gd name="connsiteY53" fmla="*/ 234179 h 435962"/>
                  <a:gd name="connsiteX54" fmla="*/ 35529 w 435962"/>
                  <a:gd name="connsiteY54" fmla="*/ 236013 h 435962"/>
                  <a:gd name="connsiteX55" fmla="*/ 28194 w 435962"/>
                  <a:gd name="connsiteY55" fmla="*/ 244570 h 435962"/>
                  <a:gd name="connsiteX56" fmla="*/ 9858 w 435962"/>
                  <a:gd name="connsiteY56" fmla="*/ 256183 h 435962"/>
                  <a:gd name="connsiteX57" fmla="*/ 4357 w 435962"/>
                  <a:gd name="connsiteY57" fmla="*/ 269630 h 435962"/>
                  <a:gd name="connsiteX58" fmla="*/ 15359 w 435962"/>
                  <a:gd name="connsiteY58" fmla="*/ 302637 h 435962"/>
                  <a:gd name="connsiteX59" fmla="*/ 27583 w 435962"/>
                  <a:gd name="connsiteY59" fmla="*/ 310583 h 435962"/>
                  <a:gd name="connsiteX60" fmla="*/ 48976 w 435962"/>
                  <a:gd name="connsiteY60" fmla="*/ 308749 h 435962"/>
                  <a:gd name="connsiteX61" fmla="*/ 62423 w 435962"/>
                  <a:gd name="connsiteY61" fmla="*/ 314861 h 435962"/>
                  <a:gd name="connsiteX62" fmla="*/ 66702 w 435962"/>
                  <a:gd name="connsiteY62" fmla="*/ 335643 h 435962"/>
                  <a:gd name="connsiteX63" fmla="*/ 56922 w 435962"/>
                  <a:gd name="connsiteY63" fmla="*/ 354591 h 435962"/>
                  <a:gd name="connsiteX64" fmla="*/ 59367 w 435962"/>
                  <a:gd name="connsiteY64" fmla="*/ 369261 h 435962"/>
                  <a:gd name="connsiteX65" fmla="*/ 85039 w 435962"/>
                  <a:gd name="connsiteY65" fmla="*/ 392488 h 435962"/>
                  <a:gd name="connsiteX66" fmla="*/ 99708 w 435962"/>
                  <a:gd name="connsiteY66" fmla="*/ 393099 h 435962"/>
                  <a:gd name="connsiteX67" fmla="*/ 117434 w 435962"/>
                  <a:gd name="connsiteY67" fmla="*/ 380874 h 435962"/>
                  <a:gd name="connsiteX68" fmla="*/ 132104 w 435962"/>
                  <a:gd name="connsiteY68" fmla="*/ 379652 h 435962"/>
                  <a:gd name="connsiteX69" fmla="*/ 146773 w 435962"/>
                  <a:gd name="connsiteY69" fmla="*/ 395544 h 435962"/>
                  <a:gd name="connsiteX70" fmla="*/ 147384 w 435962"/>
                  <a:gd name="connsiteY70" fmla="*/ 416937 h 435962"/>
                  <a:gd name="connsiteX71" fmla="*/ 156553 w 435962"/>
                  <a:gd name="connsiteY71" fmla="*/ 428550 h 435962"/>
                  <a:gd name="connsiteX72" fmla="*/ 190782 w 435962"/>
                  <a:gd name="connsiteY72" fmla="*/ 435885 h 435962"/>
                  <a:gd name="connsiteX73" fmla="*/ 203618 w 435962"/>
                  <a:gd name="connsiteY73" fmla="*/ 429161 h 435962"/>
                  <a:gd name="connsiteX74" fmla="*/ 212786 w 435962"/>
                  <a:gd name="connsiteY74" fmla="*/ 409602 h 435962"/>
                  <a:gd name="connsiteX75" fmla="*/ 225622 w 435962"/>
                  <a:gd name="connsiteY75" fmla="*/ 401045 h 435962"/>
                  <a:gd name="connsiteX76" fmla="*/ 234179 w 435962"/>
                  <a:gd name="connsiteY76" fmla="*/ 400433 h 435962"/>
                  <a:gd name="connsiteX77" fmla="*/ 236013 w 435962"/>
                  <a:gd name="connsiteY77" fmla="*/ 400433 h 435962"/>
                  <a:gd name="connsiteX78" fmla="*/ 244570 w 435962"/>
                  <a:gd name="connsiteY78" fmla="*/ 407768 h 435962"/>
                  <a:gd name="connsiteX79" fmla="*/ 256183 w 435962"/>
                  <a:gd name="connsiteY79" fmla="*/ 426105 h 435962"/>
                  <a:gd name="connsiteX80" fmla="*/ 269630 w 435962"/>
                  <a:gd name="connsiteY80" fmla="*/ 431606 h 435962"/>
                  <a:gd name="connsiteX81" fmla="*/ 302637 w 435962"/>
                  <a:gd name="connsiteY81" fmla="*/ 420604 h 435962"/>
                  <a:gd name="connsiteX82" fmla="*/ 310583 w 435962"/>
                  <a:gd name="connsiteY82" fmla="*/ 408379 h 435962"/>
                  <a:gd name="connsiteX83" fmla="*/ 308749 w 435962"/>
                  <a:gd name="connsiteY83" fmla="*/ 386986 h 435962"/>
                  <a:gd name="connsiteX84" fmla="*/ 314861 w 435962"/>
                  <a:gd name="connsiteY84" fmla="*/ 373540 h 435962"/>
                  <a:gd name="connsiteX85" fmla="*/ 335643 w 435962"/>
                  <a:gd name="connsiteY85" fmla="*/ 369261 h 435962"/>
                  <a:gd name="connsiteX86" fmla="*/ 354591 w 435962"/>
                  <a:gd name="connsiteY86" fmla="*/ 379040 h 435962"/>
                  <a:gd name="connsiteX87" fmla="*/ 369261 w 435962"/>
                  <a:gd name="connsiteY87" fmla="*/ 376596 h 435962"/>
                  <a:gd name="connsiteX88" fmla="*/ 392488 w 435962"/>
                  <a:gd name="connsiteY88" fmla="*/ 350924 h 435962"/>
                  <a:gd name="connsiteX89" fmla="*/ 393099 w 435962"/>
                  <a:gd name="connsiteY89" fmla="*/ 336254 h 435962"/>
                  <a:gd name="connsiteX90" fmla="*/ 380874 w 435962"/>
                  <a:gd name="connsiteY90" fmla="*/ 318529 h 435962"/>
                  <a:gd name="connsiteX91" fmla="*/ 379652 w 435962"/>
                  <a:gd name="connsiteY91" fmla="*/ 303859 h 435962"/>
                  <a:gd name="connsiteX92" fmla="*/ 395544 w 435962"/>
                  <a:gd name="connsiteY92" fmla="*/ 289190 h 435962"/>
                  <a:gd name="connsiteX93" fmla="*/ 217676 w 435962"/>
                  <a:gd name="connsiteY93" fmla="*/ 365593 h 435962"/>
                  <a:gd name="connsiteX94" fmla="*/ 69758 w 435962"/>
                  <a:gd name="connsiteY94" fmla="*/ 217676 h 435962"/>
                  <a:gd name="connsiteX95" fmla="*/ 217676 w 435962"/>
                  <a:gd name="connsiteY95" fmla="*/ 69758 h 435962"/>
                  <a:gd name="connsiteX96" fmla="*/ 365593 w 435962"/>
                  <a:gd name="connsiteY96" fmla="*/ 217676 h 435962"/>
                  <a:gd name="connsiteX97" fmla="*/ 217676 w 435962"/>
                  <a:gd name="connsiteY97" fmla="*/ 365593 h 435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435962" h="435962">
                    <a:moveTo>
                      <a:pt x="395544" y="289190"/>
                    </a:moveTo>
                    <a:lnTo>
                      <a:pt x="416937" y="288578"/>
                    </a:lnTo>
                    <a:cubicBezTo>
                      <a:pt x="421827" y="288578"/>
                      <a:pt x="427328" y="284300"/>
                      <a:pt x="428550" y="279410"/>
                    </a:cubicBezTo>
                    <a:lnTo>
                      <a:pt x="435885" y="245181"/>
                    </a:lnTo>
                    <a:cubicBezTo>
                      <a:pt x="436496" y="240291"/>
                      <a:pt x="433440" y="234179"/>
                      <a:pt x="429161" y="232345"/>
                    </a:cubicBezTo>
                    <a:lnTo>
                      <a:pt x="409602" y="223177"/>
                    </a:lnTo>
                    <a:cubicBezTo>
                      <a:pt x="405323" y="220732"/>
                      <a:pt x="401656" y="215231"/>
                      <a:pt x="401045" y="210341"/>
                    </a:cubicBezTo>
                    <a:cubicBezTo>
                      <a:pt x="401045" y="210341"/>
                      <a:pt x="401045" y="207896"/>
                      <a:pt x="400433" y="201784"/>
                    </a:cubicBezTo>
                    <a:cubicBezTo>
                      <a:pt x="400433" y="199950"/>
                      <a:pt x="400433" y="199950"/>
                      <a:pt x="400433" y="199950"/>
                    </a:cubicBezTo>
                    <a:cubicBezTo>
                      <a:pt x="400433" y="197505"/>
                      <a:pt x="403490" y="193838"/>
                      <a:pt x="407768" y="191393"/>
                    </a:cubicBezTo>
                    <a:lnTo>
                      <a:pt x="426105" y="179780"/>
                    </a:lnTo>
                    <a:cubicBezTo>
                      <a:pt x="430384" y="177335"/>
                      <a:pt x="432829" y="171222"/>
                      <a:pt x="431606" y="166332"/>
                    </a:cubicBezTo>
                    <a:lnTo>
                      <a:pt x="420604" y="133326"/>
                    </a:lnTo>
                    <a:cubicBezTo>
                      <a:pt x="418770" y="128436"/>
                      <a:pt x="413270" y="125380"/>
                      <a:pt x="408379" y="125380"/>
                    </a:cubicBezTo>
                    <a:lnTo>
                      <a:pt x="386987" y="127214"/>
                    </a:lnTo>
                    <a:cubicBezTo>
                      <a:pt x="382097" y="127825"/>
                      <a:pt x="375984" y="124769"/>
                      <a:pt x="373539" y="121101"/>
                    </a:cubicBezTo>
                    <a:cubicBezTo>
                      <a:pt x="371095" y="117434"/>
                      <a:pt x="366816" y="104598"/>
                      <a:pt x="369261" y="100320"/>
                    </a:cubicBezTo>
                    <a:lnTo>
                      <a:pt x="379040" y="81371"/>
                    </a:lnTo>
                    <a:cubicBezTo>
                      <a:pt x="381485" y="77093"/>
                      <a:pt x="380263" y="70369"/>
                      <a:pt x="376596" y="66702"/>
                    </a:cubicBezTo>
                    <a:lnTo>
                      <a:pt x="350924" y="43475"/>
                    </a:lnTo>
                    <a:cubicBezTo>
                      <a:pt x="347257" y="40419"/>
                      <a:pt x="340533" y="40419"/>
                      <a:pt x="336254" y="42864"/>
                    </a:cubicBezTo>
                    <a:lnTo>
                      <a:pt x="318529" y="55089"/>
                    </a:lnTo>
                    <a:cubicBezTo>
                      <a:pt x="314250" y="58145"/>
                      <a:pt x="308138" y="58756"/>
                      <a:pt x="303859" y="56311"/>
                    </a:cubicBezTo>
                    <a:cubicBezTo>
                      <a:pt x="300192" y="54477"/>
                      <a:pt x="289801" y="45309"/>
                      <a:pt x="289190" y="40419"/>
                    </a:cubicBezTo>
                    <a:lnTo>
                      <a:pt x="288578" y="19026"/>
                    </a:lnTo>
                    <a:cubicBezTo>
                      <a:pt x="288578" y="14136"/>
                      <a:pt x="284300" y="8635"/>
                      <a:pt x="279410" y="7413"/>
                    </a:cubicBezTo>
                    <a:lnTo>
                      <a:pt x="245181" y="78"/>
                    </a:lnTo>
                    <a:cubicBezTo>
                      <a:pt x="240291" y="-533"/>
                      <a:pt x="234179" y="2523"/>
                      <a:pt x="232345" y="6802"/>
                    </a:cubicBezTo>
                    <a:lnTo>
                      <a:pt x="223177" y="26361"/>
                    </a:lnTo>
                    <a:cubicBezTo>
                      <a:pt x="220732" y="30639"/>
                      <a:pt x="215231" y="34307"/>
                      <a:pt x="210341" y="34918"/>
                    </a:cubicBezTo>
                    <a:cubicBezTo>
                      <a:pt x="210341" y="34918"/>
                      <a:pt x="207896" y="34918"/>
                      <a:pt x="201784" y="35529"/>
                    </a:cubicBezTo>
                    <a:cubicBezTo>
                      <a:pt x="199950" y="35529"/>
                      <a:pt x="199950" y="35529"/>
                      <a:pt x="199950" y="35529"/>
                    </a:cubicBezTo>
                    <a:cubicBezTo>
                      <a:pt x="197505" y="35529"/>
                      <a:pt x="193838" y="32473"/>
                      <a:pt x="191393" y="28195"/>
                    </a:cubicBezTo>
                    <a:lnTo>
                      <a:pt x="179780" y="9858"/>
                    </a:lnTo>
                    <a:cubicBezTo>
                      <a:pt x="177335" y="5579"/>
                      <a:pt x="171222" y="3134"/>
                      <a:pt x="166332" y="4357"/>
                    </a:cubicBezTo>
                    <a:lnTo>
                      <a:pt x="133326" y="15359"/>
                    </a:lnTo>
                    <a:cubicBezTo>
                      <a:pt x="128436" y="17192"/>
                      <a:pt x="125380" y="22693"/>
                      <a:pt x="125380" y="27583"/>
                    </a:cubicBezTo>
                    <a:lnTo>
                      <a:pt x="127214" y="48976"/>
                    </a:lnTo>
                    <a:cubicBezTo>
                      <a:pt x="127825" y="53866"/>
                      <a:pt x="124769" y="59978"/>
                      <a:pt x="121101" y="62423"/>
                    </a:cubicBezTo>
                    <a:cubicBezTo>
                      <a:pt x="117434" y="64868"/>
                      <a:pt x="104598" y="69147"/>
                      <a:pt x="100320" y="66702"/>
                    </a:cubicBezTo>
                    <a:lnTo>
                      <a:pt x="81372" y="56922"/>
                    </a:lnTo>
                    <a:cubicBezTo>
                      <a:pt x="77093" y="54477"/>
                      <a:pt x="70369" y="55700"/>
                      <a:pt x="66702" y="59367"/>
                    </a:cubicBezTo>
                    <a:lnTo>
                      <a:pt x="43475" y="85039"/>
                    </a:lnTo>
                    <a:cubicBezTo>
                      <a:pt x="40419" y="88706"/>
                      <a:pt x="40419" y="95430"/>
                      <a:pt x="42864" y="99708"/>
                    </a:cubicBezTo>
                    <a:lnTo>
                      <a:pt x="55089" y="117434"/>
                    </a:lnTo>
                    <a:cubicBezTo>
                      <a:pt x="58145" y="121713"/>
                      <a:pt x="58756" y="127825"/>
                      <a:pt x="56311" y="132104"/>
                    </a:cubicBezTo>
                    <a:cubicBezTo>
                      <a:pt x="54477" y="135771"/>
                      <a:pt x="45309" y="146162"/>
                      <a:pt x="40419" y="146773"/>
                    </a:cubicBezTo>
                    <a:lnTo>
                      <a:pt x="19026" y="147384"/>
                    </a:lnTo>
                    <a:cubicBezTo>
                      <a:pt x="14136" y="147384"/>
                      <a:pt x="8635" y="151663"/>
                      <a:pt x="7413" y="156553"/>
                    </a:cubicBezTo>
                    <a:lnTo>
                      <a:pt x="78" y="190782"/>
                    </a:lnTo>
                    <a:cubicBezTo>
                      <a:pt x="-533" y="195671"/>
                      <a:pt x="2523" y="201784"/>
                      <a:pt x="6801" y="203617"/>
                    </a:cubicBezTo>
                    <a:lnTo>
                      <a:pt x="26361" y="212786"/>
                    </a:lnTo>
                    <a:cubicBezTo>
                      <a:pt x="30639" y="215231"/>
                      <a:pt x="34307" y="220732"/>
                      <a:pt x="34918" y="225622"/>
                    </a:cubicBezTo>
                    <a:cubicBezTo>
                      <a:pt x="34918" y="225622"/>
                      <a:pt x="34918" y="228067"/>
                      <a:pt x="35529" y="234179"/>
                    </a:cubicBezTo>
                    <a:cubicBezTo>
                      <a:pt x="35529" y="236013"/>
                      <a:pt x="35529" y="236013"/>
                      <a:pt x="35529" y="236013"/>
                    </a:cubicBezTo>
                    <a:cubicBezTo>
                      <a:pt x="35529" y="238458"/>
                      <a:pt x="32473" y="242125"/>
                      <a:pt x="28194" y="244570"/>
                    </a:cubicBezTo>
                    <a:lnTo>
                      <a:pt x="9858" y="256183"/>
                    </a:lnTo>
                    <a:cubicBezTo>
                      <a:pt x="5579" y="258628"/>
                      <a:pt x="3134" y="264740"/>
                      <a:pt x="4357" y="269630"/>
                    </a:cubicBezTo>
                    <a:lnTo>
                      <a:pt x="15359" y="302637"/>
                    </a:lnTo>
                    <a:cubicBezTo>
                      <a:pt x="17192" y="307526"/>
                      <a:pt x="22693" y="310583"/>
                      <a:pt x="27583" y="310583"/>
                    </a:cubicBezTo>
                    <a:lnTo>
                      <a:pt x="48976" y="308749"/>
                    </a:lnTo>
                    <a:cubicBezTo>
                      <a:pt x="53866" y="308138"/>
                      <a:pt x="59978" y="311194"/>
                      <a:pt x="62423" y="314861"/>
                    </a:cubicBezTo>
                    <a:cubicBezTo>
                      <a:pt x="64868" y="318529"/>
                      <a:pt x="69147" y="331365"/>
                      <a:pt x="66702" y="335643"/>
                    </a:cubicBezTo>
                    <a:lnTo>
                      <a:pt x="56922" y="354591"/>
                    </a:lnTo>
                    <a:cubicBezTo>
                      <a:pt x="54477" y="358870"/>
                      <a:pt x="55700" y="365593"/>
                      <a:pt x="59367" y="369261"/>
                    </a:cubicBezTo>
                    <a:lnTo>
                      <a:pt x="85039" y="392488"/>
                    </a:lnTo>
                    <a:cubicBezTo>
                      <a:pt x="88706" y="395544"/>
                      <a:pt x="95430" y="395544"/>
                      <a:pt x="99708" y="393099"/>
                    </a:cubicBezTo>
                    <a:lnTo>
                      <a:pt x="117434" y="380874"/>
                    </a:lnTo>
                    <a:cubicBezTo>
                      <a:pt x="121713" y="377818"/>
                      <a:pt x="127825" y="377207"/>
                      <a:pt x="132104" y="379652"/>
                    </a:cubicBezTo>
                    <a:cubicBezTo>
                      <a:pt x="135771" y="381485"/>
                      <a:pt x="146162" y="390654"/>
                      <a:pt x="146773" y="395544"/>
                    </a:cubicBezTo>
                    <a:lnTo>
                      <a:pt x="147384" y="416937"/>
                    </a:lnTo>
                    <a:cubicBezTo>
                      <a:pt x="147384" y="421827"/>
                      <a:pt x="151663" y="427328"/>
                      <a:pt x="156553" y="428550"/>
                    </a:cubicBezTo>
                    <a:lnTo>
                      <a:pt x="190782" y="435885"/>
                    </a:lnTo>
                    <a:cubicBezTo>
                      <a:pt x="195671" y="436496"/>
                      <a:pt x="201784" y="433440"/>
                      <a:pt x="203618" y="429161"/>
                    </a:cubicBezTo>
                    <a:lnTo>
                      <a:pt x="212786" y="409602"/>
                    </a:lnTo>
                    <a:cubicBezTo>
                      <a:pt x="215231" y="405323"/>
                      <a:pt x="220732" y="401656"/>
                      <a:pt x="225622" y="401045"/>
                    </a:cubicBezTo>
                    <a:cubicBezTo>
                      <a:pt x="225622" y="401045"/>
                      <a:pt x="228067" y="401045"/>
                      <a:pt x="234179" y="400433"/>
                    </a:cubicBezTo>
                    <a:cubicBezTo>
                      <a:pt x="236013" y="400433"/>
                      <a:pt x="236013" y="400433"/>
                      <a:pt x="236013" y="400433"/>
                    </a:cubicBezTo>
                    <a:cubicBezTo>
                      <a:pt x="238458" y="400433"/>
                      <a:pt x="242125" y="403490"/>
                      <a:pt x="244570" y="407768"/>
                    </a:cubicBezTo>
                    <a:lnTo>
                      <a:pt x="256183" y="426105"/>
                    </a:lnTo>
                    <a:cubicBezTo>
                      <a:pt x="258628" y="430384"/>
                      <a:pt x="264741" y="432829"/>
                      <a:pt x="269630" y="431606"/>
                    </a:cubicBezTo>
                    <a:lnTo>
                      <a:pt x="302637" y="420604"/>
                    </a:lnTo>
                    <a:cubicBezTo>
                      <a:pt x="307527" y="418770"/>
                      <a:pt x="310583" y="413270"/>
                      <a:pt x="310583" y="408379"/>
                    </a:cubicBezTo>
                    <a:lnTo>
                      <a:pt x="308749" y="386986"/>
                    </a:lnTo>
                    <a:cubicBezTo>
                      <a:pt x="308138" y="382097"/>
                      <a:pt x="311194" y="375984"/>
                      <a:pt x="314861" y="373540"/>
                    </a:cubicBezTo>
                    <a:cubicBezTo>
                      <a:pt x="318529" y="371095"/>
                      <a:pt x="331365" y="366816"/>
                      <a:pt x="335643" y="369261"/>
                    </a:cubicBezTo>
                    <a:lnTo>
                      <a:pt x="354591" y="379040"/>
                    </a:lnTo>
                    <a:cubicBezTo>
                      <a:pt x="358870" y="381485"/>
                      <a:pt x="365593" y="380263"/>
                      <a:pt x="369261" y="376596"/>
                    </a:cubicBezTo>
                    <a:lnTo>
                      <a:pt x="392488" y="350924"/>
                    </a:lnTo>
                    <a:cubicBezTo>
                      <a:pt x="395544" y="347256"/>
                      <a:pt x="395544" y="340533"/>
                      <a:pt x="393099" y="336254"/>
                    </a:cubicBezTo>
                    <a:lnTo>
                      <a:pt x="380874" y="318529"/>
                    </a:lnTo>
                    <a:cubicBezTo>
                      <a:pt x="377818" y="314250"/>
                      <a:pt x="377207" y="308138"/>
                      <a:pt x="379652" y="303859"/>
                    </a:cubicBezTo>
                    <a:cubicBezTo>
                      <a:pt x="381485" y="300192"/>
                      <a:pt x="390654" y="289190"/>
                      <a:pt x="395544" y="289190"/>
                    </a:cubicBezTo>
                    <a:close/>
                    <a:moveTo>
                      <a:pt x="217676" y="365593"/>
                    </a:moveTo>
                    <a:cubicBezTo>
                      <a:pt x="136382" y="365593"/>
                      <a:pt x="69758" y="298969"/>
                      <a:pt x="69758" y="217676"/>
                    </a:cubicBezTo>
                    <a:cubicBezTo>
                      <a:pt x="69758" y="136382"/>
                      <a:pt x="136382" y="69758"/>
                      <a:pt x="217676" y="69758"/>
                    </a:cubicBezTo>
                    <a:cubicBezTo>
                      <a:pt x="298969" y="69758"/>
                      <a:pt x="365593" y="136382"/>
                      <a:pt x="365593" y="217676"/>
                    </a:cubicBezTo>
                    <a:cubicBezTo>
                      <a:pt x="365593" y="298969"/>
                      <a:pt x="298969" y="365593"/>
                      <a:pt x="217676" y="365593"/>
                    </a:cubicBezTo>
                    <a:close/>
                  </a:path>
                </a:pathLst>
              </a:custGeom>
              <a:grpFill/>
              <a:ln w="6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20CA5FB-19B1-4E92-4810-9A5B762F46D4}"/>
                </a:ext>
              </a:extLst>
            </p:cNvPr>
            <p:cNvSpPr/>
            <p:nvPr/>
          </p:nvSpPr>
          <p:spPr>
            <a:xfrm>
              <a:off x="735382" y="3224848"/>
              <a:ext cx="2261937" cy="1260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新手引导式教学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提供新手指引，详细帮助文档，具体功能的业务说明、系统操作说明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A3DAE03-5541-CD11-0B28-CE6DBB19EF4B}"/>
              </a:ext>
            </a:extLst>
          </p:cNvPr>
          <p:cNvGrpSpPr/>
          <p:nvPr/>
        </p:nvGrpSpPr>
        <p:grpSpPr>
          <a:xfrm>
            <a:off x="3443700" y="1593636"/>
            <a:ext cx="2485047" cy="4140413"/>
            <a:chOff x="3443708" y="1536486"/>
            <a:chExt cx="2485047" cy="4140413"/>
          </a:xfrm>
        </p:grpSpPr>
        <p:sp>
          <p:nvSpPr>
            <p:cNvPr id="22" name="任意多边形: 形状 123">
              <a:extLst>
                <a:ext uri="{FF2B5EF4-FFF2-40B4-BE49-F238E27FC236}">
                  <a16:creationId xmlns:a16="http://schemas.microsoft.com/office/drawing/2014/main" id="{BC210749-F09C-CF73-08FC-0CCDE7B53FF0}"/>
                </a:ext>
              </a:extLst>
            </p:cNvPr>
            <p:cNvSpPr/>
            <p:nvPr/>
          </p:nvSpPr>
          <p:spPr>
            <a:xfrm>
              <a:off x="3444030" y="2624373"/>
              <a:ext cx="2484402" cy="3052524"/>
            </a:xfrm>
            <a:custGeom>
              <a:avLst/>
              <a:gdLst>
                <a:gd name="connsiteX0" fmla="*/ 1681472 w 1863095"/>
                <a:gd name="connsiteY0" fmla="*/ 2289140 h 2289139"/>
                <a:gd name="connsiteX1" fmla="*/ 181624 w 1863095"/>
                <a:gd name="connsiteY1" fmla="*/ 2289140 h 2289139"/>
                <a:gd name="connsiteX2" fmla="*/ 0 w 1863095"/>
                <a:gd name="connsiteY2" fmla="*/ 2107516 h 2289139"/>
                <a:gd name="connsiteX3" fmla="*/ 0 w 1863095"/>
                <a:gd name="connsiteY3" fmla="*/ 181624 h 2289139"/>
                <a:gd name="connsiteX4" fmla="*/ 181624 w 1863095"/>
                <a:gd name="connsiteY4" fmla="*/ 0 h 2289139"/>
                <a:gd name="connsiteX5" fmla="*/ 1681472 w 1863095"/>
                <a:gd name="connsiteY5" fmla="*/ 0 h 2289139"/>
                <a:gd name="connsiteX6" fmla="*/ 1863096 w 1863095"/>
                <a:gd name="connsiteY6" fmla="*/ 181624 h 2289139"/>
                <a:gd name="connsiteX7" fmla="*/ 1863096 w 1863095"/>
                <a:gd name="connsiteY7" fmla="*/ 2107999 h 2289139"/>
                <a:gd name="connsiteX8" fmla="*/ 1681472 w 1863095"/>
                <a:gd name="connsiteY8" fmla="*/ 2289140 h 228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095" h="2289139">
                  <a:moveTo>
                    <a:pt x="1681472" y="2289140"/>
                  </a:moveTo>
                  <a:lnTo>
                    <a:pt x="181624" y="2289140"/>
                  </a:lnTo>
                  <a:cubicBezTo>
                    <a:pt x="81151" y="2289140"/>
                    <a:pt x="0" y="2207989"/>
                    <a:pt x="0" y="2107516"/>
                  </a:cubicBezTo>
                  <a:lnTo>
                    <a:pt x="0" y="181624"/>
                  </a:lnTo>
                  <a:cubicBezTo>
                    <a:pt x="0" y="81151"/>
                    <a:pt x="81151" y="0"/>
                    <a:pt x="181624" y="0"/>
                  </a:cubicBezTo>
                  <a:lnTo>
                    <a:pt x="1681472" y="0"/>
                  </a:lnTo>
                  <a:cubicBezTo>
                    <a:pt x="1781945" y="0"/>
                    <a:pt x="1863096" y="81151"/>
                    <a:pt x="1863096" y="181624"/>
                  </a:cubicBezTo>
                  <a:lnTo>
                    <a:pt x="1863096" y="2107999"/>
                  </a:lnTo>
                  <a:cubicBezTo>
                    <a:pt x="1863096" y="2207989"/>
                    <a:pt x="1781945" y="2289140"/>
                    <a:pt x="1681472" y="2289140"/>
                  </a:cubicBezTo>
                  <a:close/>
                </a:path>
              </a:pathLst>
            </a:custGeom>
            <a:solidFill>
              <a:srgbClr val="FFFFFF"/>
            </a:solidFill>
            <a:ln w="4830" cap="flat">
              <a:noFill/>
              <a:prstDash val="solid"/>
              <a:miter/>
            </a:ln>
            <a:effectLst>
              <a:outerShdw blurRad="762000" algn="ctr" rotWithShape="0">
                <a:schemeClr val="bg1">
                  <a:lumMod val="50000"/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562F907-6AD2-E97E-FEB3-EF3A58E780E0}"/>
                </a:ext>
              </a:extLst>
            </p:cNvPr>
            <p:cNvSpPr txBox="1"/>
            <p:nvPr/>
          </p:nvSpPr>
          <p:spPr>
            <a:xfrm>
              <a:off x="4383905" y="1536486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  <a:rtl val="0"/>
                </a:rPr>
                <a:t>02</a:t>
              </a:r>
            </a:p>
          </p:txBody>
        </p:sp>
        <p:grpSp>
          <p:nvGrpSpPr>
            <p:cNvPr id="24" name="图形 6">
              <a:extLst>
                <a:ext uri="{FF2B5EF4-FFF2-40B4-BE49-F238E27FC236}">
                  <a16:creationId xmlns:a16="http://schemas.microsoft.com/office/drawing/2014/main" id="{BEBD487F-DD2D-5209-9D28-6B5DF044F07C}"/>
                </a:ext>
              </a:extLst>
            </p:cNvPr>
            <p:cNvGrpSpPr/>
            <p:nvPr/>
          </p:nvGrpSpPr>
          <p:grpSpPr>
            <a:xfrm>
              <a:off x="3443708" y="2302310"/>
              <a:ext cx="2485047" cy="3374589"/>
              <a:chOff x="3040271" y="2901531"/>
              <a:chExt cx="1863579" cy="2530661"/>
            </a:xfrm>
          </p:grpSpPr>
          <p:sp>
            <p:nvSpPr>
              <p:cNvPr id="27" name="任意多边形: 形状 127">
                <a:extLst>
                  <a:ext uri="{FF2B5EF4-FFF2-40B4-BE49-F238E27FC236}">
                    <a16:creationId xmlns:a16="http://schemas.microsoft.com/office/drawing/2014/main" id="{8E7DA5FB-5F19-2D6B-5A69-6C128FAFEFBB}"/>
                  </a:ext>
                </a:extLst>
              </p:cNvPr>
              <p:cNvSpPr/>
              <p:nvPr/>
            </p:nvSpPr>
            <p:spPr>
              <a:xfrm>
                <a:off x="3040271" y="5045758"/>
                <a:ext cx="1863095" cy="386434"/>
              </a:xfrm>
              <a:custGeom>
                <a:avLst/>
                <a:gdLst>
                  <a:gd name="connsiteX0" fmla="*/ 0 w 1863095"/>
                  <a:gd name="connsiteY0" fmla="*/ 224132 h 386434"/>
                  <a:gd name="connsiteX1" fmla="*/ 0 w 1863095"/>
                  <a:gd name="connsiteY1" fmla="*/ 0 h 386434"/>
                  <a:gd name="connsiteX2" fmla="*/ 1863096 w 1863095"/>
                  <a:gd name="connsiteY2" fmla="*/ 0 h 386434"/>
                  <a:gd name="connsiteX3" fmla="*/ 1863096 w 1863095"/>
                  <a:gd name="connsiteY3" fmla="*/ 224132 h 386434"/>
                  <a:gd name="connsiteX4" fmla="*/ 1700794 w 1863095"/>
                  <a:gd name="connsiteY4" fmla="*/ 386434 h 386434"/>
                  <a:gd name="connsiteX5" fmla="*/ 162785 w 1863095"/>
                  <a:gd name="connsiteY5" fmla="*/ 386434 h 386434"/>
                  <a:gd name="connsiteX6" fmla="*/ 0 w 1863095"/>
                  <a:gd name="connsiteY6" fmla="*/ 224132 h 386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3095" h="386434">
                    <a:moveTo>
                      <a:pt x="0" y="224132"/>
                    </a:moveTo>
                    <a:lnTo>
                      <a:pt x="0" y="0"/>
                    </a:lnTo>
                    <a:lnTo>
                      <a:pt x="1863096" y="0"/>
                    </a:lnTo>
                    <a:lnTo>
                      <a:pt x="1863096" y="224132"/>
                    </a:lnTo>
                    <a:cubicBezTo>
                      <a:pt x="1863096" y="313978"/>
                      <a:pt x="1790157" y="386434"/>
                      <a:pt x="1700794" y="386434"/>
                    </a:cubicBezTo>
                    <a:lnTo>
                      <a:pt x="162785" y="386434"/>
                    </a:lnTo>
                    <a:cubicBezTo>
                      <a:pt x="72939" y="386434"/>
                      <a:pt x="0" y="313978"/>
                      <a:pt x="0" y="224132"/>
                    </a:cubicBezTo>
                    <a:close/>
                  </a:path>
                </a:pathLst>
              </a:custGeom>
              <a:solidFill>
                <a:srgbClr val="FF3F5F"/>
              </a:solidFill>
              <a:ln w="4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8" name="任意多边形: 形状 128">
                <a:extLst>
                  <a:ext uri="{FF2B5EF4-FFF2-40B4-BE49-F238E27FC236}">
                    <a16:creationId xmlns:a16="http://schemas.microsoft.com/office/drawing/2014/main" id="{9839EDB6-D2B1-34D1-12DA-D6809D480F4E}"/>
                  </a:ext>
                </a:extLst>
              </p:cNvPr>
              <p:cNvSpPr/>
              <p:nvPr/>
            </p:nvSpPr>
            <p:spPr>
              <a:xfrm>
                <a:off x="3040754" y="2901531"/>
                <a:ext cx="1863096" cy="627955"/>
              </a:xfrm>
              <a:custGeom>
                <a:avLst/>
                <a:gdLst>
                  <a:gd name="connsiteX0" fmla="*/ 1700311 w 1863096"/>
                  <a:gd name="connsiteY0" fmla="*/ 241521 h 627955"/>
                  <a:gd name="connsiteX1" fmla="*/ 1267987 w 1863096"/>
                  <a:gd name="connsiteY1" fmla="*/ 241521 h 627955"/>
                  <a:gd name="connsiteX2" fmla="*/ 931306 w 1863096"/>
                  <a:gd name="connsiteY2" fmla="*/ 0 h 627955"/>
                  <a:gd name="connsiteX3" fmla="*/ 594626 w 1863096"/>
                  <a:gd name="connsiteY3" fmla="*/ 241521 h 627955"/>
                  <a:gd name="connsiteX4" fmla="*/ 162302 w 1863096"/>
                  <a:gd name="connsiteY4" fmla="*/ 241521 h 627955"/>
                  <a:gd name="connsiteX5" fmla="*/ 0 w 1863096"/>
                  <a:gd name="connsiteY5" fmla="*/ 403824 h 627955"/>
                  <a:gd name="connsiteX6" fmla="*/ 0 w 1863096"/>
                  <a:gd name="connsiteY6" fmla="*/ 627956 h 627955"/>
                  <a:gd name="connsiteX7" fmla="*/ 1863096 w 1863096"/>
                  <a:gd name="connsiteY7" fmla="*/ 627956 h 627955"/>
                  <a:gd name="connsiteX8" fmla="*/ 1863096 w 1863096"/>
                  <a:gd name="connsiteY8" fmla="*/ 403824 h 627955"/>
                  <a:gd name="connsiteX9" fmla="*/ 1700311 w 1863096"/>
                  <a:gd name="connsiteY9" fmla="*/ 241521 h 6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096" h="627955">
                    <a:moveTo>
                      <a:pt x="1700311" y="241521"/>
                    </a:moveTo>
                    <a:lnTo>
                      <a:pt x="1267987" y="241521"/>
                    </a:lnTo>
                    <a:lnTo>
                      <a:pt x="931306" y="0"/>
                    </a:lnTo>
                    <a:lnTo>
                      <a:pt x="594626" y="241521"/>
                    </a:lnTo>
                    <a:lnTo>
                      <a:pt x="162302" y="241521"/>
                    </a:lnTo>
                    <a:cubicBezTo>
                      <a:pt x="72456" y="241521"/>
                      <a:pt x="0" y="314461"/>
                      <a:pt x="0" y="403824"/>
                    </a:cubicBezTo>
                    <a:lnTo>
                      <a:pt x="0" y="627956"/>
                    </a:lnTo>
                    <a:lnTo>
                      <a:pt x="1863096" y="627956"/>
                    </a:lnTo>
                    <a:lnTo>
                      <a:pt x="1863096" y="403824"/>
                    </a:lnTo>
                    <a:cubicBezTo>
                      <a:pt x="1862613" y="313978"/>
                      <a:pt x="1790157" y="241521"/>
                      <a:pt x="1700311" y="241521"/>
                    </a:cubicBezTo>
                    <a:close/>
                  </a:path>
                </a:pathLst>
              </a:custGeom>
              <a:solidFill>
                <a:srgbClr val="FF3F5F"/>
              </a:solidFill>
              <a:ln w="4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9" name="任意多边形: 形状 129">
                <a:extLst>
                  <a:ext uri="{FF2B5EF4-FFF2-40B4-BE49-F238E27FC236}">
                    <a16:creationId xmlns:a16="http://schemas.microsoft.com/office/drawing/2014/main" id="{53026175-6E83-7BB9-4A6D-097F2BC80CC3}"/>
                  </a:ext>
                </a:extLst>
              </p:cNvPr>
              <p:cNvSpPr/>
              <p:nvPr/>
            </p:nvSpPr>
            <p:spPr>
              <a:xfrm>
                <a:off x="3040271" y="3336269"/>
                <a:ext cx="1863095" cy="193217"/>
              </a:xfrm>
              <a:custGeom>
                <a:avLst/>
                <a:gdLst>
                  <a:gd name="connsiteX0" fmla="*/ 1863096 w 1863095"/>
                  <a:gd name="connsiteY0" fmla="*/ 193217 h 193217"/>
                  <a:gd name="connsiteX1" fmla="*/ 1863096 w 1863095"/>
                  <a:gd name="connsiteY1" fmla="*/ 0 h 193217"/>
                  <a:gd name="connsiteX2" fmla="*/ 0 w 1863095"/>
                  <a:gd name="connsiteY2" fmla="*/ 0 h 193217"/>
                  <a:gd name="connsiteX3" fmla="*/ 0 w 1863095"/>
                  <a:gd name="connsiteY3" fmla="*/ 193217 h 19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3095" h="193217">
                    <a:moveTo>
                      <a:pt x="1863096" y="193217"/>
                    </a:moveTo>
                    <a:lnTo>
                      <a:pt x="1863096" y="0"/>
                    </a:lnTo>
                    <a:lnTo>
                      <a:pt x="0" y="0"/>
                    </a:lnTo>
                    <a:lnTo>
                      <a:pt x="0" y="193217"/>
                    </a:lnTo>
                    <a:close/>
                  </a:path>
                </a:pathLst>
              </a:custGeom>
              <a:solidFill>
                <a:srgbClr val="FF3F5F">
                  <a:alpha val="40000"/>
                </a:srgbClr>
              </a:solidFill>
              <a:ln w="4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0" name="任意多边形: 形状 130">
                <a:extLst>
                  <a:ext uri="{FF2B5EF4-FFF2-40B4-BE49-F238E27FC236}">
                    <a16:creationId xmlns:a16="http://schemas.microsoft.com/office/drawing/2014/main" id="{B0573DE4-8B62-2C55-F16C-79C0BB837031}"/>
                  </a:ext>
                </a:extLst>
              </p:cNvPr>
              <p:cNvSpPr/>
              <p:nvPr/>
            </p:nvSpPr>
            <p:spPr>
              <a:xfrm>
                <a:off x="3040271" y="5045758"/>
                <a:ext cx="1863095" cy="193217"/>
              </a:xfrm>
              <a:custGeom>
                <a:avLst/>
                <a:gdLst>
                  <a:gd name="connsiteX0" fmla="*/ 0 w 1863095"/>
                  <a:gd name="connsiteY0" fmla="*/ 0 h 193217"/>
                  <a:gd name="connsiteX1" fmla="*/ 0 w 1863095"/>
                  <a:gd name="connsiteY1" fmla="*/ 193217 h 193217"/>
                  <a:gd name="connsiteX2" fmla="*/ 1863096 w 1863095"/>
                  <a:gd name="connsiteY2" fmla="*/ 193217 h 193217"/>
                  <a:gd name="connsiteX3" fmla="*/ 1863096 w 1863095"/>
                  <a:gd name="connsiteY3" fmla="*/ 0 h 19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3095" h="193217">
                    <a:moveTo>
                      <a:pt x="0" y="0"/>
                    </a:moveTo>
                    <a:lnTo>
                      <a:pt x="0" y="193217"/>
                    </a:lnTo>
                    <a:lnTo>
                      <a:pt x="1863096" y="193217"/>
                    </a:lnTo>
                    <a:lnTo>
                      <a:pt x="1863096" y="0"/>
                    </a:lnTo>
                    <a:close/>
                  </a:path>
                </a:pathLst>
              </a:custGeom>
              <a:solidFill>
                <a:srgbClr val="FF3F5F">
                  <a:alpha val="40000"/>
                </a:srgbClr>
              </a:solidFill>
              <a:ln w="4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25" name="任意多边形: 形状 65">
              <a:extLst>
                <a:ext uri="{FF2B5EF4-FFF2-40B4-BE49-F238E27FC236}">
                  <a16:creationId xmlns:a16="http://schemas.microsoft.com/office/drawing/2014/main" id="{DC528DCB-43CA-3B39-BD1F-22C06168010C}"/>
                </a:ext>
              </a:extLst>
            </p:cNvPr>
            <p:cNvSpPr/>
            <p:nvPr/>
          </p:nvSpPr>
          <p:spPr>
            <a:xfrm>
              <a:off x="4477104" y="2650611"/>
              <a:ext cx="418255" cy="366852"/>
            </a:xfrm>
            <a:custGeom>
              <a:avLst/>
              <a:gdLst>
                <a:gd name="connsiteX0" fmla="*/ 357403 w 432584"/>
                <a:gd name="connsiteY0" fmla="*/ 379421 h 379420"/>
                <a:gd name="connsiteX1" fmla="*/ 371461 w 432584"/>
                <a:gd name="connsiteY1" fmla="*/ 365363 h 379420"/>
                <a:gd name="connsiteX2" fmla="*/ 371461 w 432584"/>
                <a:gd name="connsiteY2" fmla="*/ 215611 h 379420"/>
                <a:gd name="connsiteX3" fmla="*/ 408135 w 432584"/>
                <a:gd name="connsiteY3" fmla="*/ 215611 h 379420"/>
                <a:gd name="connsiteX4" fmla="*/ 408135 w 432584"/>
                <a:gd name="connsiteY4" fmla="*/ 215611 h 379420"/>
                <a:gd name="connsiteX5" fmla="*/ 432584 w 432584"/>
                <a:gd name="connsiteY5" fmla="*/ 191162 h 379420"/>
                <a:gd name="connsiteX6" fmla="*/ 423416 w 432584"/>
                <a:gd name="connsiteY6" fmla="*/ 172214 h 379420"/>
                <a:gd name="connsiteX7" fmla="*/ 375740 w 432584"/>
                <a:gd name="connsiteY7" fmla="*/ 130650 h 379420"/>
                <a:gd name="connsiteX8" fmla="*/ 375740 w 432584"/>
                <a:gd name="connsiteY8" fmla="*/ 62193 h 379420"/>
                <a:gd name="connsiteX9" fmla="*/ 361071 w 432584"/>
                <a:gd name="connsiteY9" fmla="*/ 47523 h 379420"/>
                <a:gd name="connsiteX10" fmla="*/ 331120 w 432584"/>
                <a:gd name="connsiteY10" fmla="*/ 47523 h 379420"/>
                <a:gd name="connsiteX11" fmla="*/ 316451 w 432584"/>
                <a:gd name="connsiteY11" fmla="*/ 62193 h 379420"/>
                <a:gd name="connsiteX12" fmla="*/ 316451 w 432584"/>
                <a:gd name="connsiteY12" fmla="*/ 79307 h 379420"/>
                <a:gd name="connsiteX13" fmla="*/ 232101 w 432584"/>
                <a:gd name="connsiteY13" fmla="*/ 5959 h 379420"/>
                <a:gd name="connsiteX14" fmla="*/ 200317 w 432584"/>
                <a:gd name="connsiteY14" fmla="*/ 5959 h 379420"/>
                <a:gd name="connsiteX15" fmla="*/ 8390 w 432584"/>
                <a:gd name="connsiteY15" fmla="*/ 172825 h 379420"/>
                <a:gd name="connsiteX16" fmla="*/ 1667 w 432584"/>
                <a:gd name="connsiteY16" fmla="*/ 199719 h 379420"/>
                <a:gd name="connsiteX17" fmla="*/ 24283 w 432584"/>
                <a:gd name="connsiteY17" fmla="*/ 215611 h 379420"/>
                <a:gd name="connsiteX18" fmla="*/ 60957 w 432584"/>
                <a:gd name="connsiteY18" fmla="*/ 215611 h 379420"/>
                <a:gd name="connsiteX19" fmla="*/ 60957 w 432584"/>
                <a:gd name="connsiteY19" fmla="*/ 365363 h 379420"/>
                <a:gd name="connsiteX20" fmla="*/ 75015 w 432584"/>
                <a:gd name="connsiteY20" fmla="*/ 379421 h 379420"/>
                <a:gd name="connsiteX21" fmla="*/ 157531 w 432584"/>
                <a:gd name="connsiteY21" fmla="*/ 379421 h 379420"/>
                <a:gd name="connsiteX22" fmla="*/ 157531 w 432584"/>
                <a:gd name="connsiteY22" fmla="*/ 270622 h 379420"/>
                <a:gd name="connsiteX23" fmla="*/ 185647 w 432584"/>
                <a:gd name="connsiteY23" fmla="*/ 242506 h 379420"/>
                <a:gd name="connsiteX24" fmla="*/ 246770 w 432584"/>
                <a:gd name="connsiteY24" fmla="*/ 242506 h 379420"/>
                <a:gd name="connsiteX25" fmla="*/ 274887 w 432584"/>
                <a:gd name="connsiteY25" fmla="*/ 270622 h 379420"/>
                <a:gd name="connsiteX26" fmla="*/ 274887 w 432584"/>
                <a:gd name="connsiteY26" fmla="*/ 379421 h 379420"/>
                <a:gd name="connsiteX27" fmla="*/ 357403 w 432584"/>
                <a:gd name="connsiteY27" fmla="*/ 379421 h 37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2584" h="379420">
                  <a:moveTo>
                    <a:pt x="357403" y="379421"/>
                  </a:moveTo>
                  <a:cubicBezTo>
                    <a:pt x="365349" y="379421"/>
                    <a:pt x="371461" y="373309"/>
                    <a:pt x="371461" y="365363"/>
                  </a:cubicBezTo>
                  <a:lnTo>
                    <a:pt x="371461" y="215611"/>
                  </a:lnTo>
                  <a:lnTo>
                    <a:pt x="408135" y="215611"/>
                  </a:lnTo>
                  <a:lnTo>
                    <a:pt x="408135" y="215611"/>
                  </a:lnTo>
                  <a:cubicBezTo>
                    <a:pt x="421583" y="215611"/>
                    <a:pt x="432584" y="204609"/>
                    <a:pt x="432584" y="191162"/>
                  </a:cubicBezTo>
                  <a:cubicBezTo>
                    <a:pt x="432584" y="183216"/>
                    <a:pt x="428917" y="176493"/>
                    <a:pt x="423416" y="172214"/>
                  </a:cubicBezTo>
                  <a:lnTo>
                    <a:pt x="375740" y="130650"/>
                  </a:lnTo>
                  <a:lnTo>
                    <a:pt x="375740" y="62193"/>
                  </a:lnTo>
                  <a:cubicBezTo>
                    <a:pt x="375740" y="54247"/>
                    <a:pt x="369016" y="47523"/>
                    <a:pt x="361071" y="47523"/>
                  </a:cubicBezTo>
                  <a:lnTo>
                    <a:pt x="331120" y="47523"/>
                  </a:lnTo>
                  <a:cubicBezTo>
                    <a:pt x="323174" y="47523"/>
                    <a:pt x="316451" y="54247"/>
                    <a:pt x="316451" y="62193"/>
                  </a:cubicBezTo>
                  <a:lnTo>
                    <a:pt x="316451" y="79307"/>
                  </a:lnTo>
                  <a:lnTo>
                    <a:pt x="232101" y="5959"/>
                  </a:lnTo>
                  <a:cubicBezTo>
                    <a:pt x="222933" y="-1986"/>
                    <a:pt x="209485" y="-1986"/>
                    <a:pt x="200317" y="5959"/>
                  </a:cubicBezTo>
                  <a:lnTo>
                    <a:pt x="8390" y="172825"/>
                  </a:lnTo>
                  <a:cubicBezTo>
                    <a:pt x="445" y="179549"/>
                    <a:pt x="-2000" y="189940"/>
                    <a:pt x="1667" y="199719"/>
                  </a:cubicBezTo>
                  <a:cubicBezTo>
                    <a:pt x="5334" y="209499"/>
                    <a:pt x="14503" y="215611"/>
                    <a:pt x="24283" y="215611"/>
                  </a:cubicBezTo>
                  <a:lnTo>
                    <a:pt x="60957" y="215611"/>
                  </a:lnTo>
                  <a:lnTo>
                    <a:pt x="60957" y="365363"/>
                  </a:lnTo>
                  <a:cubicBezTo>
                    <a:pt x="60957" y="373309"/>
                    <a:pt x="67069" y="379421"/>
                    <a:pt x="75015" y="379421"/>
                  </a:cubicBezTo>
                  <a:lnTo>
                    <a:pt x="157531" y="379421"/>
                  </a:lnTo>
                  <a:lnTo>
                    <a:pt x="157531" y="270622"/>
                  </a:lnTo>
                  <a:cubicBezTo>
                    <a:pt x="157531" y="255341"/>
                    <a:pt x="169755" y="242506"/>
                    <a:pt x="185647" y="242506"/>
                  </a:cubicBezTo>
                  <a:lnTo>
                    <a:pt x="246770" y="242506"/>
                  </a:lnTo>
                  <a:cubicBezTo>
                    <a:pt x="262051" y="242506"/>
                    <a:pt x="274887" y="254730"/>
                    <a:pt x="274887" y="270622"/>
                  </a:cubicBezTo>
                  <a:lnTo>
                    <a:pt x="274887" y="379421"/>
                  </a:lnTo>
                  <a:lnTo>
                    <a:pt x="357403" y="379421"/>
                  </a:lnTo>
                  <a:close/>
                </a:path>
              </a:pathLst>
            </a:custGeom>
            <a:solidFill>
              <a:schemeClr val="bg1"/>
            </a:solidFill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AB433AC-5025-F187-6F4B-6BCFE86EC695}"/>
                </a:ext>
              </a:extLst>
            </p:cNvPr>
            <p:cNvSpPr/>
            <p:nvPr/>
          </p:nvSpPr>
          <p:spPr>
            <a:xfrm>
              <a:off x="3555263" y="3146259"/>
              <a:ext cx="2261937" cy="1537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业务流程引导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关键业务流程，如：进货、销售、库存、财务，提供了业务流转的流程图，重点的节点支持点击后，直接进入功能页面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9E616AA-EDF4-972A-0201-035C7FB5FD39}"/>
              </a:ext>
            </a:extLst>
          </p:cNvPr>
          <p:cNvGrpSpPr/>
          <p:nvPr/>
        </p:nvGrpSpPr>
        <p:grpSpPr>
          <a:xfrm>
            <a:off x="6263894" y="1593636"/>
            <a:ext cx="2484406" cy="4140413"/>
            <a:chOff x="6263585" y="1536486"/>
            <a:chExt cx="2484406" cy="4140413"/>
          </a:xfrm>
        </p:grpSpPr>
        <p:sp>
          <p:nvSpPr>
            <p:cNvPr id="32" name="任意多边形: 形状 116">
              <a:extLst>
                <a:ext uri="{FF2B5EF4-FFF2-40B4-BE49-F238E27FC236}">
                  <a16:creationId xmlns:a16="http://schemas.microsoft.com/office/drawing/2014/main" id="{FE1D2F43-6EEE-E0A3-298E-F9F19A46983E}"/>
                </a:ext>
              </a:extLst>
            </p:cNvPr>
            <p:cNvSpPr/>
            <p:nvPr/>
          </p:nvSpPr>
          <p:spPr>
            <a:xfrm>
              <a:off x="6263587" y="2624373"/>
              <a:ext cx="2484403" cy="3052524"/>
            </a:xfrm>
            <a:custGeom>
              <a:avLst/>
              <a:gdLst>
                <a:gd name="connsiteX0" fmla="*/ 1681472 w 1863096"/>
                <a:gd name="connsiteY0" fmla="*/ 2289140 h 2289139"/>
                <a:gd name="connsiteX1" fmla="*/ 181625 w 1863096"/>
                <a:gd name="connsiteY1" fmla="*/ 2289140 h 2289139"/>
                <a:gd name="connsiteX2" fmla="*/ 0 w 1863096"/>
                <a:gd name="connsiteY2" fmla="*/ 2107516 h 2289139"/>
                <a:gd name="connsiteX3" fmla="*/ 0 w 1863096"/>
                <a:gd name="connsiteY3" fmla="*/ 181624 h 2289139"/>
                <a:gd name="connsiteX4" fmla="*/ 181625 w 1863096"/>
                <a:gd name="connsiteY4" fmla="*/ 0 h 2289139"/>
                <a:gd name="connsiteX5" fmla="*/ 1681472 w 1863096"/>
                <a:gd name="connsiteY5" fmla="*/ 0 h 2289139"/>
                <a:gd name="connsiteX6" fmla="*/ 1863096 w 1863096"/>
                <a:gd name="connsiteY6" fmla="*/ 181624 h 2289139"/>
                <a:gd name="connsiteX7" fmla="*/ 1863096 w 1863096"/>
                <a:gd name="connsiteY7" fmla="*/ 2107999 h 2289139"/>
                <a:gd name="connsiteX8" fmla="*/ 1681472 w 1863096"/>
                <a:gd name="connsiteY8" fmla="*/ 2289140 h 228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096" h="2289139">
                  <a:moveTo>
                    <a:pt x="1681472" y="2289140"/>
                  </a:moveTo>
                  <a:lnTo>
                    <a:pt x="181625" y="2289140"/>
                  </a:lnTo>
                  <a:cubicBezTo>
                    <a:pt x="81151" y="2289140"/>
                    <a:pt x="0" y="2207989"/>
                    <a:pt x="0" y="2107516"/>
                  </a:cubicBezTo>
                  <a:lnTo>
                    <a:pt x="0" y="181624"/>
                  </a:lnTo>
                  <a:cubicBezTo>
                    <a:pt x="0" y="81151"/>
                    <a:pt x="81151" y="0"/>
                    <a:pt x="181625" y="0"/>
                  </a:cubicBezTo>
                  <a:lnTo>
                    <a:pt x="1681472" y="0"/>
                  </a:lnTo>
                  <a:cubicBezTo>
                    <a:pt x="1781945" y="0"/>
                    <a:pt x="1863096" y="81151"/>
                    <a:pt x="1863096" y="181624"/>
                  </a:cubicBezTo>
                  <a:lnTo>
                    <a:pt x="1863096" y="2107999"/>
                  </a:lnTo>
                  <a:cubicBezTo>
                    <a:pt x="1863096" y="2207989"/>
                    <a:pt x="1781462" y="2289140"/>
                    <a:pt x="1681472" y="2289140"/>
                  </a:cubicBezTo>
                  <a:close/>
                </a:path>
              </a:pathLst>
            </a:custGeom>
            <a:solidFill>
              <a:srgbClr val="FFFFFF"/>
            </a:solidFill>
            <a:ln w="4830" cap="flat">
              <a:noFill/>
              <a:prstDash val="solid"/>
              <a:miter/>
            </a:ln>
            <a:effectLst>
              <a:outerShdw blurRad="762000" algn="ctr" rotWithShape="0">
                <a:schemeClr val="bg1">
                  <a:lumMod val="50000"/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3" name="任意多边形: 形状 118">
              <a:extLst>
                <a:ext uri="{FF2B5EF4-FFF2-40B4-BE49-F238E27FC236}">
                  <a16:creationId xmlns:a16="http://schemas.microsoft.com/office/drawing/2014/main" id="{8D0D0434-9815-B92D-71AD-3FB3CD989265}"/>
                </a:ext>
              </a:extLst>
            </p:cNvPr>
            <p:cNvSpPr/>
            <p:nvPr/>
          </p:nvSpPr>
          <p:spPr>
            <a:xfrm>
              <a:off x="6263587" y="5161596"/>
              <a:ext cx="2484403" cy="515303"/>
            </a:xfrm>
            <a:custGeom>
              <a:avLst/>
              <a:gdLst>
                <a:gd name="connsiteX0" fmla="*/ 0 w 1863096"/>
                <a:gd name="connsiteY0" fmla="*/ 224132 h 386434"/>
                <a:gd name="connsiteX1" fmla="*/ 0 w 1863096"/>
                <a:gd name="connsiteY1" fmla="*/ 0 h 386434"/>
                <a:gd name="connsiteX2" fmla="*/ 1863096 w 1863096"/>
                <a:gd name="connsiteY2" fmla="*/ 0 h 386434"/>
                <a:gd name="connsiteX3" fmla="*/ 1863096 w 1863096"/>
                <a:gd name="connsiteY3" fmla="*/ 224132 h 386434"/>
                <a:gd name="connsiteX4" fmla="*/ 1700794 w 1863096"/>
                <a:gd name="connsiteY4" fmla="*/ 386434 h 386434"/>
                <a:gd name="connsiteX5" fmla="*/ 162786 w 1863096"/>
                <a:gd name="connsiteY5" fmla="*/ 386434 h 386434"/>
                <a:gd name="connsiteX6" fmla="*/ 0 w 1863096"/>
                <a:gd name="connsiteY6" fmla="*/ 224132 h 38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3096" h="386434">
                  <a:moveTo>
                    <a:pt x="0" y="224132"/>
                  </a:moveTo>
                  <a:lnTo>
                    <a:pt x="0" y="0"/>
                  </a:lnTo>
                  <a:lnTo>
                    <a:pt x="1863096" y="0"/>
                  </a:lnTo>
                  <a:lnTo>
                    <a:pt x="1863096" y="224132"/>
                  </a:lnTo>
                  <a:cubicBezTo>
                    <a:pt x="1863096" y="313978"/>
                    <a:pt x="1790157" y="386434"/>
                    <a:pt x="1700794" y="386434"/>
                  </a:cubicBezTo>
                  <a:lnTo>
                    <a:pt x="162786" y="386434"/>
                  </a:lnTo>
                  <a:cubicBezTo>
                    <a:pt x="72456" y="386434"/>
                    <a:pt x="0" y="313978"/>
                    <a:pt x="0" y="224132"/>
                  </a:cubicBezTo>
                  <a:close/>
                </a:path>
              </a:pathLst>
            </a:custGeom>
            <a:solidFill>
              <a:srgbClr val="FFC000"/>
            </a:solidFill>
            <a:ln w="48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4" name="任意多边形: 形状 119">
              <a:extLst>
                <a:ext uri="{FF2B5EF4-FFF2-40B4-BE49-F238E27FC236}">
                  <a16:creationId xmlns:a16="http://schemas.microsoft.com/office/drawing/2014/main" id="{B85CCDAD-329F-BE34-0D9A-F437500ACD03}"/>
                </a:ext>
              </a:extLst>
            </p:cNvPr>
            <p:cNvSpPr/>
            <p:nvPr/>
          </p:nvSpPr>
          <p:spPr>
            <a:xfrm>
              <a:off x="6263585" y="2302310"/>
              <a:ext cx="2484406" cy="837366"/>
            </a:xfrm>
            <a:custGeom>
              <a:avLst/>
              <a:gdLst>
                <a:gd name="connsiteX0" fmla="*/ 1700794 w 1863098"/>
                <a:gd name="connsiteY0" fmla="*/ 241521 h 627955"/>
                <a:gd name="connsiteX1" fmla="*/ 1267987 w 1863098"/>
                <a:gd name="connsiteY1" fmla="*/ 241521 h 627955"/>
                <a:gd name="connsiteX2" fmla="*/ 931307 w 1863098"/>
                <a:gd name="connsiteY2" fmla="*/ 0 h 627955"/>
                <a:gd name="connsiteX3" fmla="*/ 594626 w 1863098"/>
                <a:gd name="connsiteY3" fmla="*/ 241521 h 627955"/>
                <a:gd name="connsiteX4" fmla="*/ 162302 w 1863098"/>
                <a:gd name="connsiteY4" fmla="*/ 241521 h 627955"/>
                <a:gd name="connsiteX5" fmla="*/ 0 w 1863098"/>
                <a:gd name="connsiteY5" fmla="*/ 403824 h 627955"/>
                <a:gd name="connsiteX6" fmla="*/ 0 w 1863098"/>
                <a:gd name="connsiteY6" fmla="*/ 627956 h 627955"/>
                <a:gd name="connsiteX7" fmla="*/ 1863096 w 1863098"/>
                <a:gd name="connsiteY7" fmla="*/ 627956 h 627955"/>
                <a:gd name="connsiteX8" fmla="*/ 1863096 w 1863098"/>
                <a:gd name="connsiteY8" fmla="*/ 403824 h 627955"/>
                <a:gd name="connsiteX9" fmla="*/ 1700794 w 1863098"/>
                <a:gd name="connsiteY9" fmla="*/ 241521 h 6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3098" h="627955">
                  <a:moveTo>
                    <a:pt x="1700794" y="241521"/>
                  </a:moveTo>
                  <a:lnTo>
                    <a:pt x="1267987" y="241521"/>
                  </a:lnTo>
                  <a:lnTo>
                    <a:pt x="931307" y="0"/>
                  </a:lnTo>
                  <a:lnTo>
                    <a:pt x="594626" y="241521"/>
                  </a:lnTo>
                  <a:lnTo>
                    <a:pt x="162302" y="241521"/>
                  </a:lnTo>
                  <a:cubicBezTo>
                    <a:pt x="72456" y="241521"/>
                    <a:pt x="0" y="314461"/>
                    <a:pt x="0" y="403824"/>
                  </a:cubicBezTo>
                  <a:lnTo>
                    <a:pt x="0" y="627956"/>
                  </a:lnTo>
                  <a:lnTo>
                    <a:pt x="1863096" y="627956"/>
                  </a:lnTo>
                  <a:lnTo>
                    <a:pt x="1863096" y="403824"/>
                  </a:lnTo>
                  <a:cubicBezTo>
                    <a:pt x="1863579" y="313978"/>
                    <a:pt x="1790640" y="241521"/>
                    <a:pt x="1700794" y="241521"/>
                  </a:cubicBezTo>
                  <a:close/>
                </a:path>
              </a:pathLst>
            </a:custGeom>
            <a:solidFill>
              <a:srgbClr val="FFC000"/>
            </a:solidFill>
            <a:ln w="48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BD3A860-B3D2-5605-EE81-4523818CE89A}"/>
                </a:ext>
              </a:extLst>
            </p:cNvPr>
            <p:cNvSpPr txBox="1"/>
            <p:nvPr/>
          </p:nvSpPr>
          <p:spPr>
            <a:xfrm>
              <a:off x="7203462" y="1536486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  <a:rtl val="0"/>
                </a:rPr>
                <a:t>03</a:t>
              </a:r>
            </a:p>
          </p:txBody>
        </p:sp>
        <p:sp>
          <p:nvSpPr>
            <p:cNvPr id="36" name="任意多边形: 形状 121">
              <a:extLst>
                <a:ext uri="{FF2B5EF4-FFF2-40B4-BE49-F238E27FC236}">
                  <a16:creationId xmlns:a16="http://schemas.microsoft.com/office/drawing/2014/main" id="{3E67F2D0-F7F8-677D-DFD8-1C558E0AF4A5}"/>
                </a:ext>
              </a:extLst>
            </p:cNvPr>
            <p:cNvSpPr/>
            <p:nvPr/>
          </p:nvSpPr>
          <p:spPr>
            <a:xfrm>
              <a:off x="6263587" y="2882025"/>
              <a:ext cx="2484403" cy="257651"/>
            </a:xfrm>
            <a:custGeom>
              <a:avLst/>
              <a:gdLst>
                <a:gd name="connsiteX0" fmla="*/ 1863096 w 1863096"/>
                <a:gd name="connsiteY0" fmla="*/ 193217 h 193217"/>
                <a:gd name="connsiteX1" fmla="*/ 1863096 w 1863096"/>
                <a:gd name="connsiteY1" fmla="*/ 0 h 193217"/>
                <a:gd name="connsiteX2" fmla="*/ 0 w 1863096"/>
                <a:gd name="connsiteY2" fmla="*/ 0 h 193217"/>
                <a:gd name="connsiteX3" fmla="*/ 0 w 1863096"/>
                <a:gd name="connsiteY3" fmla="*/ 193217 h 19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3096" h="193217">
                  <a:moveTo>
                    <a:pt x="1863096" y="193217"/>
                  </a:moveTo>
                  <a:lnTo>
                    <a:pt x="1863096" y="0"/>
                  </a:lnTo>
                  <a:lnTo>
                    <a:pt x="0" y="0"/>
                  </a:lnTo>
                  <a:lnTo>
                    <a:pt x="0" y="193217"/>
                  </a:lnTo>
                  <a:close/>
                </a:path>
              </a:pathLst>
            </a:custGeom>
            <a:solidFill>
              <a:srgbClr val="FFC000">
                <a:alpha val="40000"/>
              </a:srgbClr>
            </a:solidFill>
            <a:ln w="48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7" name="任意多边形: 形状 122">
              <a:extLst>
                <a:ext uri="{FF2B5EF4-FFF2-40B4-BE49-F238E27FC236}">
                  <a16:creationId xmlns:a16="http://schemas.microsoft.com/office/drawing/2014/main" id="{6FAA7D72-EFD0-8A63-9A7E-D3B5F2D5606C}"/>
                </a:ext>
              </a:extLst>
            </p:cNvPr>
            <p:cNvSpPr/>
            <p:nvPr/>
          </p:nvSpPr>
          <p:spPr>
            <a:xfrm>
              <a:off x="6263587" y="5161596"/>
              <a:ext cx="2484403" cy="257651"/>
            </a:xfrm>
            <a:custGeom>
              <a:avLst/>
              <a:gdLst>
                <a:gd name="connsiteX0" fmla="*/ 0 w 1863096"/>
                <a:gd name="connsiteY0" fmla="*/ 0 h 193217"/>
                <a:gd name="connsiteX1" fmla="*/ 0 w 1863096"/>
                <a:gd name="connsiteY1" fmla="*/ 193217 h 193217"/>
                <a:gd name="connsiteX2" fmla="*/ 1863096 w 1863096"/>
                <a:gd name="connsiteY2" fmla="*/ 193217 h 193217"/>
                <a:gd name="connsiteX3" fmla="*/ 1863096 w 1863096"/>
                <a:gd name="connsiteY3" fmla="*/ 0 h 19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3096" h="193217">
                  <a:moveTo>
                    <a:pt x="0" y="0"/>
                  </a:moveTo>
                  <a:lnTo>
                    <a:pt x="0" y="193217"/>
                  </a:lnTo>
                  <a:lnTo>
                    <a:pt x="1863096" y="193217"/>
                  </a:lnTo>
                  <a:lnTo>
                    <a:pt x="1863096" y="0"/>
                  </a:lnTo>
                  <a:close/>
                </a:path>
              </a:pathLst>
            </a:custGeom>
            <a:solidFill>
              <a:srgbClr val="FFC000">
                <a:alpha val="40000"/>
              </a:srgbClr>
            </a:solidFill>
            <a:ln w="48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grpSp>
          <p:nvGrpSpPr>
            <p:cNvPr id="38" name="图形 4">
              <a:extLst>
                <a:ext uri="{FF2B5EF4-FFF2-40B4-BE49-F238E27FC236}">
                  <a16:creationId xmlns:a16="http://schemas.microsoft.com/office/drawing/2014/main" id="{94A6A919-F4E9-2135-80ED-3F3CC55BB9D9}"/>
                </a:ext>
              </a:extLst>
            </p:cNvPr>
            <p:cNvGrpSpPr/>
            <p:nvPr/>
          </p:nvGrpSpPr>
          <p:grpSpPr>
            <a:xfrm>
              <a:off x="7292259" y="2617939"/>
              <a:ext cx="427059" cy="424420"/>
              <a:chOff x="7059283" y="416247"/>
              <a:chExt cx="441689" cy="438959"/>
            </a:xfrm>
            <a:solidFill>
              <a:schemeClr val="bg1"/>
            </a:solidFill>
          </p:grpSpPr>
          <p:grpSp>
            <p:nvGrpSpPr>
              <p:cNvPr id="40" name="图形 4">
                <a:extLst>
                  <a:ext uri="{FF2B5EF4-FFF2-40B4-BE49-F238E27FC236}">
                    <a16:creationId xmlns:a16="http://schemas.microsoft.com/office/drawing/2014/main" id="{1A47F5BA-05E5-B50A-64B7-9B4A658C330C}"/>
                  </a:ext>
                </a:extLst>
              </p:cNvPr>
              <p:cNvGrpSpPr/>
              <p:nvPr/>
            </p:nvGrpSpPr>
            <p:grpSpPr>
              <a:xfrm>
                <a:off x="7059283" y="416247"/>
                <a:ext cx="441689" cy="438959"/>
                <a:chOff x="7059283" y="416247"/>
                <a:chExt cx="441689" cy="438959"/>
              </a:xfrm>
              <a:grpFill/>
            </p:grpSpPr>
            <p:sp>
              <p:nvSpPr>
                <p:cNvPr id="42" name="任意多边形: 形状 84">
                  <a:extLst>
                    <a:ext uri="{FF2B5EF4-FFF2-40B4-BE49-F238E27FC236}">
                      <a16:creationId xmlns:a16="http://schemas.microsoft.com/office/drawing/2014/main" id="{170C452E-FC02-EF31-68BA-72A286CEEAEC}"/>
                    </a:ext>
                  </a:extLst>
                </p:cNvPr>
                <p:cNvSpPr/>
                <p:nvPr/>
              </p:nvSpPr>
              <p:spPr>
                <a:xfrm>
                  <a:off x="7438260" y="792154"/>
                  <a:ext cx="62712" cy="63052"/>
                </a:xfrm>
                <a:custGeom>
                  <a:avLst/>
                  <a:gdLst>
                    <a:gd name="connsiteX0" fmla="*/ 50121 w 62712"/>
                    <a:gd name="connsiteY0" fmla="*/ 50732 h 63052"/>
                    <a:gd name="connsiteX1" fmla="*/ 14059 w 62712"/>
                    <a:gd name="connsiteY1" fmla="*/ 59289 h 63052"/>
                    <a:gd name="connsiteX2" fmla="*/ 0 w 62712"/>
                    <a:gd name="connsiteY2" fmla="*/ 45231 h 63052"/>
                    <a:gd name="connsiteX3" fmla="*/ 44009 w 62712"/>
                    <a:gd name="connsiteY3" fmla="*/ 0 h 63052"/>
                    <a:gd name="connsiteX4" fmla="*/ 58678 w 62712"/>
                    <a:gd name="connsiteY4" fmla="*/ 14669 h 63052"/>
                    <a:gd name="connsiteX5" fmla="*/ 50121 w 62712"/>
                    <a:gd name="connsiteY5" fmla="*/ 50732 h 6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712" h="63052">
                      <a:moveTo>
                        <a:pt x="50121" y="50732"/>
                      </a:moveTo>
                      <a:cubicBezTo>
                        <a:pt x="37896" y="62957"/>
                        <a:pt x="21393" y="66624"/>
                        <a:pt x="14059" y="59289"/>
                      </a:cubicBezTo>
                      <a:lnTo>
                        <a:pt x="0" y="45231"/>
                      </a:lnTo>
                      <a:lnTo>
                        <a:pt x="44009" y="0"/>
                      </a:lnTo>
                      <a:lnTo>
                        <a:pt x="58678" y="14669"/>
                      </a:lnTo>
                      <a:cubicBezTo>
                        <a:pt x="66624" y="22615"/>
                        <a:pt x="62346" y="38507"/>
                        <a:pt x="50121" y="50732"/>
                      </a:cubicBezTo>
                      <a:close/>
                    </a:path>
                  </a:pathLst>
                </a:custGeom>
                <a:grpFill/>
                <a:ln w="6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43" name="任意多边形: 形状 85">
                  <a:extLst>
                    <a:ext uri="{FF2B5EF4-FFF2-40B4-BE49-F238E27FC236}">
                      <a16:creationId xmlns:a16="http://schemas.microsoft.com/office/drawing/2014/main" id="{398D2DE2-FE26-EA90-0E0D-56C6BEFB2A0C}"/>
                    </a:ext>
                  </a:extLst>
                </p:cNvPr>
                <p:cNvSpPr/>
                <p:nvPr/>
              </p:nvSpPr>
              <p:spPr>
                <a:xfrm>
                  <a:off x="7059283" y="416247"/>
                  <a:ext cx="410760" cy="407690"/>
                </a:xfrm>
                <a:custGeom>
                  <a:avLst/>
                  <a:gdLst>
                    <a:gd name="connsiteX0" fmla="*/ 410761 w 410760"/>
                    <a:gd name="connsiteY0" fmla="*/ 361848 h 407690"/>
                    <a:gd name="connsiteX1" fmla="*/ 319076 w 410760"/>
                    <a:gd name="connsiteY1" fmla="*/ 270164 h 407690"/>
                    <a:gd name="connsiteX2" fmla="*/ 348415 w 410760"/>
                    <a:gd name="connsiteY2" fmla="*/ 174201 h 407690"/>
                    <a:gd name="connsiteX3" fmla="*/ 174214 w 410760"/>
                    <a:gd name="connsiteY3" fmla="*/ 0 h 407690"/>
                    <a:gd name="connsiteX4" fmla="*/ 14 w 410760"/>
                    <a:gd name="connsiteY4" fmla="*/ 174201 h 407690"/>
                    <a:gd name="connsiteX5" fmla="*/ 174214 w 410760"/>
                    <a:gd name="connsiteY5" fmla="*/ 348401 h 407690"/>
                    <a:gd name="connsiteX6" fmla="*/ 275067 w 410760"/>
                    <a:gd name="connsiteY6" fmla="*/ 316006 h 407690"/>
                    <a:gd name="connsiteX7" fmla="*/ 366752 w 410760"/>
                    <a:gd name="connsiteY7" fmla="*/ 407690 h 407690"/>
                    <a:gd name="connsiteX8" fmla="*/ 410761 w 410760"/>
                    <a:gd name="connsiteY8" fmla="*/ 361848 h 407690"/>
                    <a:gd name="connsiteX9" fmla="*/ 296460 w 410760"/>
                    <a:gd name="connsiteY9" fmla="*/ 176645 h 407690"/>
                    <a:gd name="connsiteX10" fmla="*/ 174214 w 410760"/>
                    <a:gd name="connsiteY10" fmla="*/ 298891 h 407690"/>
                    <a:gd name="connsiteX11" fmla="*/ 51968 w 410760"/>
                    <a:gd name="connsiteY11" fmla="*/ 176645 h 407690"/>
                    <a:gd name="connsiteX12" fmla="*/ 174214 w 410760"/>
                    <a:gd name="connsiteY12" fmla="*/ 54399 h 407690"/>
                    <a:gd name="connsiteX13" fmla="*/ 296460 w 410760"/>
                    <a:gd name="connsiteY13" fmla="*/ 176645 h 407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10760" h="407690">
                      <a:moveTo>
                        <a:pt x="410761" y="361848"/>
                      </a:moveTo>
                      <a:lnTo>
                        <a:pt x="319076" y="270164"/>
                      </a:lnTo>
                      <a:cubicBezTo>
                        <a:pt x="337413" y="242658"/>
                        <a:pt x="348415" y="209652"/>
                        <a:pt x="348415" y="174201"/>
                      </a:cubicBezTo>
                      <a:cubicBezTo>
                        <a:pt x="348415" y="78237"/>
                        <a:pt x="270789" y="0"/>
                        <a:pt x="174214" y="0"/>
                      </a:cubicBezTo>
                      <a:cubicBezTo>
                        <a:pt x="78252" y="0"/>
                        <a:pt x="-1208" y="77626"/>
                        <a:pt x="14" y="174201"/>
                      </a:cubicBezTo>
                      <a:cubicBezTo>
                        <a:pt x="1236" y="271997"/>
                        <a:pt x="78863" y="349624"/>
                        <a:pt x="174214" y="348401"/>
                      </a:cubicBezTo>
                      <a:cubicBezTo>
                        <a:pt x="212111" y="347790"/>
                        <a:pt x="246340" y="336176"/>
                        <a:pt x="275067" y="316006"/>
                      </a:cubicBezTo>
                      <a:lnTo>
                        <a:pt x="366752" y="407690"/>
                      </a:lnTo>
                      <a:lnTo>
                        <a:pt x="410761" y="361848"/>
                      </a:lnTo>
                      <a:close/>
                      <a:moveTo>
                        <a:pt x="296460" y="176645"/>
                      </a:moveTo>
                      <a:cubicBezTo>
                        <a:pt x="296460" y="244492"/>
                        <a:pt x="241450" y="298891"/>
                        <a:pt x="174214" y="298891"/>
                      </a:cubicBezTo>
                      <a:cubicBezTo>
                        <a:pt x="106368" y="298891"/>
                        <a:pt x="51968" y="243881"/>
                        <a:pt x="51968" y="176645"/>
                      </a:cubicBezTo>
                      <a:cubicBezTo>
                        <a:pt x="51968" y="108799"/>
                        <a:pt x="106979" y="54399"/>
                        <a:pt x="174214" y="54399"/>
                      </a:cubicBezTo>
                      <a:cubicBezTo>
                        <a:pt x="242061" y="54399"/>
                        <a:pt x="296460" y="108799"/>
                        <a:pt x="296460" y="176645"/>
                      </a:cubicBezTo>
                      <a:close/>
                    </a:path>
                  </a:pathLst>
                </a:custGeom>
                <a:grpFill/>
                <a:ln w="6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字魂105号-简雅黑" panose="00000500000000000000" pitchFamily="2" charset="-122"/>
                  </a:endParaRPr>
                </a:p>
              </p:txBody>
            </p:sp>
          </p:grpSp>
          <p:sp>
            <p:nvSpPr>
              <p:cNvPr id="41" name="任意多边形: 形状 83">
                <a:extLst>
                  <a:ext uri="{FF2B5EF4-FFF2-40B4-BE49-F238E27FC236}">
                    <a16:creationId xmlns:a16="http://schemas.microsoft.com/office/drawing/2014/main" id="{33AF34BD-D06D-9A46-A3CE-CA2F46542C88}"/>
                  </a:ext>
                </a:extLst>
              </p:cNvPr>
              <p:cNvSpPr/>
              <p:nvPr/>
            </p:nvSpPr>
            <p:spPr>
              <a:xfrm>
                <a:off x="7121032" y="479815"/>
                <a:ext cx="226160" cy="226155"/>
              </a:xfrm>
              <a:custGeom>
                <a:avLst/>
                <a:gdLst>
                  <a:gd name="connsiteX0" fmla="*/ 113078 w 226160"/>
                  <a:gd name="connsiteY0" fmla="*/ 226155 h 226155"/>
                  <a:gd name="connsiteX1" fmla="*/ 0 w 226160"/>
                  <a:gd name="connsiteY1" fmla="*/ 113078 h 226155"/>
                  <a:gd name="connsiteX2" fmla="*/ 113078 w 226160"/>
                  <a:gd name="connsiteY2" fmla="*/ 0 h 226155"/>
                  <a:gd name="connsiteX3" fmla="*/ 226155 w 226160"/>
                  <a:gd name="connsiteY3" fmla="*/ 113078 h 226155"/>
                  <a:gd name="connsiteX4" fmla="*/ 113078 w 226160"/>
                  <a:gd name="connsiteY4" fmla="*/ 226155 h 226155"/>
                  <a:gd name="connsiteX5" fmla="*/ 113078 w 226160"/>
                  <a:gd name="connsiteY5" fmla="*/ 6112 h 226155"/>
                  <a:gd name="connsiteX6" fmla="*/ 6112 w 226160"/>
                  <a:gd name="connsiteY6" fmla="*/ 113078 h 226155"/>
                  <a:gd name="connsiteX7" fmla="*/ 113078 w 226160"/>
                  <a:gd name="connsiteY7" fmla="*/ 220043 h 226155"/>
                  <a:gd name="connsiteX8" fmla="*/ 220043 w 226160"/>
                  <a:gd name="connsiteY8" fmla="*/ 113078 h 226155"/>
                  <a:gd name="connsiteX9" fmla="*/ 113078 w 226160"/>
                  <a:gd name="connsiteY9" fmla="*/ 6112 h 2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160" h="226155">
                    <a:moveTo>
                      <a:pt x="113078" y="226155"/>
                    </a:moveTo>
                    <a:cubicBezTo>
                      <a:pt x="50732" y="226155"/>
                      <a:pt x="0" y="175423"/>
                      <a:pt x="0" y="113078"/>
                    </a:cubicBezTo>
                    <a:cubicBezTo>
                      <a:pt x="0" y="50732"/>
                      <a:pt x="50732" y="0"/>
                      <a:pt x="113078" y="0"/>
                    </a:cubicBezTo>
                    <a:cubicBezTo>
                      <a:pt x="175423" y="0"/>
                      <a:pt x="226155" y="50732"/>
                      <a:pt x="226155" y="113078"/>
                    </a:cubicBezTo>
                    <a:cubicBezTo>
                      <a:pt x="226766" y="175423"/>
                      <a:pt x="176034" y="226155"/>
                      <a:pt x="113078" y="226155"/>
                    </a:cubicBezTo>
                    <a:close/>
                    <a:moveTo>
                      <a:pt x="113078" y="6112"/>
                    </a:moveTo>
                    <a:cubicBezTo>
                      <a:pt x="54399" y="6112"/>
                      <a:pt x="6112" y="53788"/>
                      <a:pt x="6112" y="113078"/>
                    </a:cubicBezTo>
                    <a:cubicBezTo>
                      <a:pt x="6112" y="171756"/>
                      <a:pt x="53788" y="220043"/>
                      <a:pt x="113078" y="220043"/>
                    </a:cubicBezTo>
                    <a:cubicBezTo>
                      <a:pt x="171755" y="220043"/>
                      <a:pt x="220043" y="172367"/>
                      <a:pt x="220043" y="113078"/>
                    </a:cubicBezTo>
                    <a:cubicBezTo>
                      <a:pt x="220043" y="53788"/>
                      <a:pt x="172367" y="6112"/>
                      <a:pt x="113078" y="6112"/>
                    </a:cubicBezTo>
                    <a:close/>
                  </a:path>
                </a:pathLst>
              </a:custGeom>
              <a:grpFill/>
              <a:ln w="6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1ADA51B-1CA2-B22E-550F-3E9CE0158A44}"/>
                </a:ext>
              </a:extLst>
            </p:cNvPr>
            <p:cNvSpPr/>
            <p:nvPr/>
          </p:nvSpPr>
          <p:spPr>
            <a:xfrm>
              <a:off x="6374820" y="3146259"/>
              <a:ext cx="2261937" cy="1814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操作便捷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菜单中，有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【+】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直接可以进入新增页面。信息录入时，需要选择“类型”等字典字段，支持直接“新增后选中”。图片上传控件，直接支持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copy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等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B6C5961-4A5C-14C2-5BB5-97C01AE914C5}"/>
              </a:ext>
            </a:extLst>
          </p:cNvPr>
          <p:cNvGrpSpPr/>
          <p:nvPr/>
        </p:nvGrpSpPr>
        <p:grpSpPr>
          <a:xfrm>
            <a:off x="9083448" y="1593636"/>
            <a:ext cx="2484403" cy="4140413"/>
            <a:chOff x="9083448" y="1536486"/>
            <a:chExt cx="2484403" cy="4140413"/>
          </a:xfrm>
        </p:grpSpPr>
        <p:sp>
          <p:nvSpPr>
            <p:cNvPr id="45" name="任意多边形: 形状 109">
              <a:extLst>
                <a:ext uri="{FF2B5EF4-FFF2-40B4-BE49-F238E27FC236}">
                  <a16:creationId xmlns:a16="http://schemas.microsoft.com/office/drawing/2014/main" id="{9DDDE95F-534D-682A-CA1B-4AD591061176}"/>
                </a:ext>
              </a:extLst>
            </p:cNvPr>
            <p:cNvSpPr/>
            <p:nvPr/>
          </p:nvSpPr>
          <p:spPr>
            <a:xfrm>
              <a:off x="9083448" y="2624373"/>
              <a:ext cx="2484403" cy="3052524"/>
            </a:xfrm>
            <a:custGeom>
              <a:avLst/>
              <a:gdLst>
                <a:gd name="connsiteX0" fmla="*/ 1681472 w 1863095"/>
                <a:gd name="connsiteY0" fmla="*/ 2289140 h 2289139"/>
                <a:gd name="connsiteX1" fmla="*/ 181624 w 1863095"/>
                <a:gd name="connsiteY1" fmla="*/ 2289140 h 2289139"/>
                <a:gd name="connsiteX2" fmla="*/ 0 w 1863095"/>
                <a:gd name="connsiteY2" fmla="*/ 2107516 h 2289139"/>
                <a:gd name="connsiteX3" fmla="*/ 0 w 1863095"/>
                <a:gd name="connsiteY3" fmla="*/ 181624 h 2289139"/>
                <a:gd name="connsiteX4" fmla="*/ 181624 w 1863095"/>
                <a:gd name="connsiteY4" fmla="*/ 0 h 2289139"/>
                <a:gd name="connsiteX5" fmla="*/ 1681472 w 1863095"/>
                <a:gd name="connsiteY5" fmla="*/ 0 h 2289139"/>
                <a:gd name="connsiteX6" fmla="*/ 1863096 w 1863095"/>
                <a:gd name="connsiteY6" fmla="*/ 181624 h 2289139"/>
                <a:gd name="connsiteX7" fmla="*/ 1863096 w 1863095"/>
                <a:gd name="connsiteY7" fmla="*/ 2107999 h 2289139"/>
                <a:gd name="connsiteX8" fmla="*/ 1681472 w 1863095"/>
                <a:gd name="connsiteY8" fmla="*/ 2289140 h 228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095" h="2289139">
                  <a:moveTo>
                    <a:pt x="1681472" y="2289140"/>
                  </a:moveTo>
                  <a:lnTo>
                    <a:pt x="181624" y="2289140"/>
                  </a:lnTo>
                  <a:cubicBezTo>
                    <a:pt x="81151" y="2289140"/>
                    <a:pt x="0" y="2207989"/>
                    <a:pt x="0" y="2107516"/>
                  </a:cubicBezTo>
                  <a:lnTo>
                    <a:pt x="0" y="181624"/>
                  </a:lnTo>
                  <a:cubicBezTo>
                    <a:pt x="0" y="81151"/>
                    <a:pt x="81151" y="0"/>
                    <a:pt x="181624" y="0"/>
                  </a:cubicBezTo>
                  <a:lnTo>
                    <a:pt x="1681472" y="0"/>
                  </a:lnTo>
                  <a:cubicBezTo>
                    <a:pt x="1781945" y="0"/>
                    <a:pt x="1863096" y="81151"/>
                    <a:pt x="1863096" y="181624"/>
                  </a:cubicBezTo>
                  <a:lnTo>
                    <a:pt x="1863096" y="2107999"/>
                  </a:lnTo>
                  <a:cubicBezTo>
                    <a:pt x="1863096" y="2207989"/>
                    <a:pt x="1781462" y="2289140"/>
                    <a:pt x="1681472" y="2289140"/>
                  </a:cubicBezTo>
                  <a:close/>
                </a:path>
              </a:pathLst>
            </a:custGeom>
            <a:solidFill>
              <a:srgbClr val="FFFFFF"/>
            </a:solidFill>
            <a:ln w="4830" cap="flat">
              <a:noFill/>
              <a:prstDash val="solid"/>
              <a:miter/>
            </a:ln>
            <a:effectLst>
              <a:outerShdw blurRad="762000" algn="ctr" rotWithShape="0">
                <a:schemeClr val="bg1">
                  <a:lumMod val="50000"/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6" name="任意多边形: 形状 111">
              <a:extLst>
                <a:ext uri="{FF2B5EF4-FFF2-40B4-BE49-F238E27FC236}">
                  <a16:creationId xmlns:a16="http://schemas.microsoft.com/office/drawing/2014/main" id="{A5F1D5EF-D271-B0E8-68DD-19943F2B1447}"/>
                </a:ext>
              </a:extLst>
            </p:cNvPr>
            <p:cNvSpPr/>
            <p:nvPr/>
          </p:nvSpPr>
          <p:spPr>
            <a:xfrm>
              <a:off x="9083448" y="5161596"/>
              <a:ext cx="2484403" cy="515303"/>
            </a:xfrm>
            <a:custGeom>
              <a:avLst/>
              <a:gdLst>
                <a:gd name="connsiteX0" fmla="*/ 0 w 1863095"/>
                <a:gd name="connsiteY0" fmla="*/ 224132 h 386434"/>
                <a:gd name="connsiteX1" fmla="*/ 0 w 1863095"/>
                <a:gd name="connsiteY1" fmla="*/ 0 h 386434"/>
                <a:gd name="connsiteX2" fmla="*/ 1863096 w 1863095"/>
                <a:gd name="connsiteY2" fmla="*/ 0 h 386434"/>
                <a:gd name="connsiteX3" fmla="*/ 1863096 w 1863095"/>
                <a:gd name="connsiteY3" fmla="*/ 224132 h 386434"/>
                <a:gd name="connsiteX4" fmla="*/ 1700794 w 1863095"/>
                <a:gd name="connsiteY4" fmla="*/ 386434 h 386434"/>
                <a:gd name="connsiteX5" fmla="*/ 162785 w 1863095"/>
                <a:gd name="connsiteY5" fmla="*/ 386434 h 386434"/>
                <a:gd name="connsiteX6" fmla="*/ 0 w 1863095"/>
                <a:gd name="connsiteY6" fmla="*/ 224132 h 38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3095" h="386434">
                  <a:moveTo>
                    <a:pt x="0" y="224132"/>
                  </a:moveTo>
                  <a:lnTo>
                    <a:pt x="0" y="0"/>
                  </a:lnTo>
                  <a:lnTo>
                    <a:pt x="1863096" y="0"/>
                  </a:lnTo>
                  <a:lnTo>
                    <a:pt x="1863096" y="224132"/>
                  </a:lnTo>
                  <a:cubicBezTo>
                    <a:pt x="1863096" y="313978"/>
                    <a:pt x="1790157" y="386434"/>
                    <a:pt x="1700794" y="386434"/>
                  </a:cubicBezTo>
                  <a:lnTo>
                    <a:pt x="162785" y="386434"/>
                  </a:lnTo>
                  <a:cubicBezTo>
                    <a:pt x="72456" y="386434"/>
                    <a:pt x="0" y="313978"/>
                    <a:pt x="0" y="224132"/>
                  </a:cubicBezTo>
                  <a:close/>
                </a:path>
              </a:pathLst>
            </a:custGeom>
            <a:solidFill>
              <a:srgbClr val="2AC2AC"/>
            </a:solidFill>
            <a:ln w="48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02CB10C-8CC0-85D8-09CF-9204934AE0B3}"/>
                </a:ext>
              </a:extLst>
            </p:cNvPr>
            <p:cNvSpPr txBox="1"/>
            <p:nvPr/>
          </p:nvSpPr>
          <p:spPr>
            <a:xfrm>
              <a:off x="10023323" y="1536486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  <a:rtl val="0"/>
                </a:rPr>
                <a:t>04</a:t>
              </a:r>
            </a:p>
          </p:txBody>
        </p:sp>
        <p:sp>
          <p:nvSpPr>
            <p:cNvPr id="48" name="任意多边形: 形状 113">
              <a:extLst>
                <a:ext uri="{FF2B5EF4-FFF2-40B4-BE49-F238E27FC236}">
                  <a16:creationId xmlns:a16="http://schemas.microsoft.com/office/drawing/2014/main" id="{63800F9F-0F0F-0D29-EEE5-B44924597CFD}"/>
                </a:ext>
              </a:extLst>
            </p:cNvPr>
            <p:cNvSpPr/>
            <p:nvPr/>
          </p:nvSpPr>
          <p:spPr>
            <a:xfrm>
              <a:off x="9083448" y="2302310"/>
              <a:ext cx="2484403" cy="837366"/>
            </a:xfrm>
            <a:custGeom>
              <a:avLst/>
              <a:gdLst>
                <a:gd name="connsiteX0" fmla="*/ 1700794 w 1863095"/>
                <a:gd name="connsiteY0" fmla="*/ 241521 h 627955"/>
                <a:gd name="connsiteX1" fmla="*/ 1267987 w 1863095"/>
                <a:gd name="connsiteY1" fmla="*/ 241521 h 627955"/>
                <a:gd name="connsiteX2" fmla="*/ 931306 w 1863095"/>
                <a:gd name="connsiteY2" fmla="*/ 0 h 627955"/>
                <a:gd name="connsiteX3" fmla="*/ 594626 w 1863095"/>
                <a:gd name="connsiteY3" fmla="*/ 241521 h 627955"/>
                <a:gd name="connsiteX4" fmla="*/ 162302 w 1863095"/>
                <a:gd name="connsiteY4" fmla="*/ 241521 h 627955"/>
                <a:gd name="connsiteX5" fmla="*/ 0 w 1863095"/>
                <a:gd name="connsiteY5" fmla="*/ 403824 h 627955"/>
                <a:gd name="connsiteX6" fmla="*/ 0 w 1863095"/>
                <a:gd name="connsiteY6" fmla="*/ 627956 h 627955"/>
                <a:gd name="connsiteX7" fmla="*/ 1863096 w 1863095"/>
                <a:gd name="connsiteY7" fmla="*/ 627956 h 627955"/>
                <a:gd name="connsiteX8" fmla="*/ 1863096 w 1863095"/>
                <a:gd name="connsiteY8" fmla="*/ 403824 h 627955"/>
                <a:gd name="connsiteX9" fmla="*/ 1700794 w 1863095"/>
                <a:gd name="connsiteY9" fmla="*/ 241521 h 6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3095" h="627955">
                  <a:moveTo>
                    <a:pt x="1700794" y="241521"/>
                  </a:moveTo>
                  <a:lnTo>
                    <a:pt x="1267987" y="241521"/>
                  </a:lnTo>
                  <a:lnTo>
                    <a:pt x="931306" y="0"/>
                  </a:lnTo>
                  <a:lnTo>
                    <a:pt x="594626" y="241521"/>
                  </a:lnTo>
                  <a:lnTo>
                    <a:pt x="162302" y="241521"/>
                  </a:lnTo>
                  <a:cubicBezTo>
                    <a:pt x="72456" y="241521"/>
                    <a:pt x="0" y="314461"/>
                    <a:pt x="0" y="403824"/>
                  </a:cubicBezTo>
                  <a:lnTo>
                    <a:pt x="0" y="627956"/>
                  </a:lnTo>
                  <a:lnTo>
                    <a:pt x="1863096" y="627956"/>
                  </a:lnTo>
                  <a:lnTo>
                    <a:pt x="1863096" y="403824"/>
                  </a:lnTo>
                  <a:cubicBezTo>
                    <a:pt x="1863096" y="313978"/>
                    <a:pt x="1790157" y="241521"/>
                    <a:pt x="1700794" y="241521"/>
                  </a:cubicBezTo>
                  <a:close/>
                </a:path>
              </a:pathLst>
            </a:custGeom>
            <a:solidFill>
              <a:srgbClr val="2AC2AC"/>
            </a:solidFill>
            <a:ln w="48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9" name="任意多边形: 形状 114">
              <a:extLst>
                <a:ext uri="{FF2B5EF4-FFF2-40B4-BE49-F238E27FC236}">
                  <a16:creationId xmlns:a16="http://schemas.microsoft.com/office/drawing/2014/main" id="{C8D95490-0327-1E84-CB2C-78ABBBB35E81}"/>
                </a:ext>
              </a:extLst>
            </p:cNvPr>
            <p:cNvSpPr/>
            <p:nvPr/>
          </p:nvSpPr>
          <p:spPr>
            <a:xfrm>
              <a:off x="9083448" y="2882025"/>
              <a:ext cx="2484403" cy="257651"/>
            </a:xfrm>
            <a:custGeom>
              <a:avLst/>
              <a:gdLst>
                <a:gd name="connsiteX0" fmla="*/ 1863096 w 1863095"/>
                <a:gd name="connsiteY0" fmla="*/ 193217 h 193217"/>
                <a:gd name="connsiteX1" fmla="*/ 1863096 w 1863095"/>
                <a:gd name="connsiteY1" fmla="*/ 0 h 193217"/>
                <a:gd name="connsiteX2" fmla="*/ 0 w 1863095"/>
                <a:gd name="connsiteY2" fmla="*/ 0 h 193217"/>
                <a:gd name="connsiteX3" fmla="*/ 0 w 1863095"/>
                <a:gd name="connsiteY3" fmla="*/ 193217 h 19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3095" h="193217">
                  <a:moveTo>
                    <a:pt x="1863096" y="193217"/>
                  </a:moveTo>
                  <a:lnTo>
                    <a:pt x="1863096" y="0"/>
                  </a:lnTo>
                  <a:lnTo>
                    <a:pt x="0" y="0"/>
                  </a:lnTo>
                  <a:lnTo>
                    <a:pt x="0" y="193217"/>
                  </a:lnTo>
                  <a:close/>
                </a:path>
              </a:pathLst>
            </a:custGeom>
            <a:solidFill>
              <a:srgbClr val="2AC2AC">
                <a:alpha val="40000"/>
              </a:srgbClr>
            </a:solidFill>
            <a:ln w="48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0" name="任意多边形: 形状 115">
              <a:extLst>
                <a:ext uri="{FF2B5EF4-FFF2-40B4-BE49-F238E27FC236}">
                  <a16:creationId xmlns:a16="http://schemas.microsoft.com/office/drawing/2014/main" id="{0F19B992-9C2A-97CE-8E4B-9CDBA0D5F33E}"/>
                </a:ext>
              </a:extLst>
            </p:cNvPr>
            <p:cNvSpPr/>
            <p:nvPr/>
          </p:nvSpPr>
          <p:spPr>
            <a:xfrm>
              <a:off x="9083448" y="5161596"/>
              <a:ext cx="2484403" cy="257651"/>
            </a:xfrm>
            <a:custGeom>
              <a:avLst/>
              <a:gdLst>
                <a:gd name="connsiteX0" fmla="*/ 0 w 1863095"/>
                <a:gd name="connsiteY0" fmla="*/ 0 h 193217"/>
                <a:gd name="connsiteX1" fmla="*/ 0 w 1863095"/>
                <a:gd name="connsiteY1" fmla="*/ 193217 h 193217"/>
                <a:gd name="connsiteX2" fmla="*/ 1863096 w 1863095"/>
                <a:gd name="connsiteY2" fmla="*/ 193217 h 193217"/>
                <a:gd name="connsiteX3" fmla="*/ 1863096 w 1863095"/>
                <a:gd name="connsiteY3" fmla="*/ 0 h 19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3095" h="193217">
                  <a:moveTo>
                    <a:pt x="0" y="0"/>
                  </a:moveTo>
                  <a:lnTo>
                    <a:pt x="0" y="193217"/>
                  </a:lnTo>
                  <a:lnTo>
                    <a:pt x="1863096" y="193217"/>
                  </a:lnTo>
                  <a:lnTo>
                    <a:pt x="1863096" y="0"/>
                  </a:lnTo>
                  <a:close/>
                </a:path>
              </a:pathLst>
            </a:custGeom>
            <a:solidFill>
              <a:srgbClr val="2AC2AC">
                <a:alpha val="40000"/>
              </a:srgbClr>
            </a:solidFill>
            <a:ln w="48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字魂105号-简雅黑" panose="00000500000000000000" pitchFamily="2" charset="-122"/>
              </a:endParaRPr>
            </a:p>
          </p:txBody>
        </p:sp>
        <p:grpSp>
          <p:nvGrpSpPr>
            <p:cNvPr id="51" name="图形 4">
              <a:extLst>
                <a:ext uri="{FF2B5EF4-FFF2-40B4-BE49-F238E27FC236}">
                  <a16:creationId xmlns:a16="http://schemas.microsoft.com/office/drawing/2014/main" id="{096C4301-D5D6-BCA5-501A-BEFE6407B591}"/>
                </a:ext>
              </a:extLst>
            </p:cNvPr>
            <p:cNvGrpSpPr/>
            <p:nvPr/>
          </p:nvGrpSpPr>
          <p:grpSpPr>
            <a:xfrm>
              <a:off x="10145990" y="2592605"/>
              <a:ext cx="359318" cy="415461"/>
              <a:chOff x="7094749" y="5109882"/>
              <a:chExt cx="371627" cy="429694"/>
            </a:xfrm>
            <a:solidFill>
              <a:schemeClr val="bg1"/>
            </a:solidFill>
          </p:grpSpPr>
          <p:sp>
            <p:nvSpPr>
              <p:cNvPr id="53" name="任意多边形: 形状 75">
                <a:extLst>
                  <a:ext uri="{FF2B5EF4-FFF2-40B4-BE49-F238E27FC236}">
                    <a16:creationId xmlns:a16="http://schemas.microsoft.com/office/drawing/2014/main" id="{68942430-54E5-9F69-3E0F-691D4D7B042F}"/>
                  </a:ext>
                </a:extLst>
              </p:cNvPr>
              <p:cNvSpPr/>
              <p:nvPr/>
            </p:nvSpPr>
            <p:spPr>
              <a:xfrm>
                <a:off x="7345964" y="5280415"/>
                <a:ext cx="98408" cy="226155"/>
              </a:xfrm>
              <a:custGeom>
                <a:avLst/>
                <a:gdLst>
                  <a:gd name="connsiteX0" fmla="*/ 0 w 98408"/>
                  <a:gd name="connsiteY0" fmla="*/ 0 h 226155"/>
                  <a:gd name="connsiteX1" fmla="*/ 98408 w 98408"/>
                  <a:gd name="connsiteY1" fmla="*/ 0 h 226155"/>
                  <a:gd name="connsiteX2" fmla="*/ 98408 w 98408"/>
                  <a:gd name="connsiteY2" fmla="*/ 226155 h 226155"/>
                  <a:gd name="connsiteX3" fmla="*/ 0 w 98408"/>
                  <a:gd name="connsiteY3" fmla="*/ 226155 h 2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408" h="226155">
                    <a:moveTo>
                      <a:pt x="0" y="0"/>
                    </a:moveTo>
                    <a:lnTo>
                      <a:pt x="98408" y="0"/>
                    </a:lnTo>
                    <a:lnTo>
                      <a:pt x="98408" y="226155"/>
                    </a:lnTo>
                    <a:lnTo>
                      <a:pt x="0" y="226155"/>
                    </a:lnTo>
                    <a:close/>
                  </a:path>
                </a:pathLst>
              </a:custGeom>
              <a:grpFill/>
              <a:ln w="6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54" name="任意多边形: 形状 76">
                <a:extLst>
                  <a:ext uri="{FF2B5EF4-FFF2-40B4-BE49-F238E27FC236}">
                    <a16:creationId xmlns:a16="http://schemas.microsoft.com/office/drawing/2014/main" id="{0FB8279A-FD39-0F4F-41C9-974EF0983B67}"/>
                  </a:ext>
                </a:extLst>
              </p:cNvPr>
              <p:cNvSpPr/>
              <p:nvPr/>
            </p:nvSpPr>
            <p:spPr>
              <a:xfrm>
                <a:off x="7229831" y="5345205"/>
                <a:ext cx="98408" cy="161364"/>
              </a:xfrm>
              <a:custGeom>
                <a:avLst/>
                <a:gdLst>
                  <a:gd name="connsiteX0" fmla="*/ 0 w 98408"/>
                  <a:gd name="connsiteY0" fmla="*/ 0 h 161364"/>
                  <a:gd name="connsiteX1" fmla="*/ 98408 w 98408"/>
                  <a:gd name="connsiteY1" fmla="*/ 0 h 161364"/>
                  <a:gd name="connsiteX2" fmla="*/ 98408 w 98408"/>
                  <a:gd name="connsiteY2" fmla="*/ 161365 h 161364"/>
                  <a:gd name="connsiteX3" fmla="*/ 0 w 98408"/>
                  <a:gd name="connsiteY3" fmla="*/ 161365 h 16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408" h="161364">
                    <a:moveTo>
                      <a:pt x="0" y="0"/>
                    </a:moveTo>
                    <a:lnTo>
                      <a:pt x="98408" y="0"/>
                    </a:lnTo>
                    <a:lnTo>
                      <a:pt x="98408" y="161365"/>
                    </a:lnTo>
                    <a:lnTo>
                      <a:pt x="0" y="161365"/>
                    </a:lnTo>
                    <a:close/>
                  </a:path>
                </a:pathLst>
              </a:custGeom>
              <a:grpFill/>
              <a:ln w="6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55" name="任意多边形: 形状 77">
                <a:extLst>
                  <a:ext uri="{FF2B5EF4-FFF2-40B4-BE49-F238E27FC236}">
                    <a16:creationId xmlns:a16="http://schemas.microsoft.com/office/drawing/2014/main" id="{2316DDA6-DFC3-4314-DCAA-D482F08BBC3A}"/>
                  </a:ext>
                </a:extLst>
              </p:cNvPr>
              <p:cNvSpPr/>
              <p:nvPr/>
            </p:nvSpPr>
            <p:spPr>
              <a:xfrm>
                <a:off x="7114308" y="5398994"/>
                <a:ext cx="98408" cy="107576"/>
              </a:xfrm>
              <a:custGeom>
                <a:avLst/>
                <a:gdLst>
                  <a:gd name="connsiteX0" fmla="*/ 0 w 98408"/>
                  <a:gd name="connsiteY0" fmla="*/ 0 h 107576"/>
                  <a:gd name="connsiteX1" fmla="*/ 98408 w 98408"/>
                  <a:gd name="connsiteY1" fmla="*/ 0 h 107576"/>
                  <a:gd name="connsiteX2" fmla="*/ 98408 w 98408"/>
                  <a:gd name="connsiteY2" fmla="*/ 107576 h 107576"/>
                  <a:gd name="connsiteX3" fmla="*/ 0 w 98408"/>
                  <a:gd name="connsiteY3" fmla="*/ 107576 h 10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408" h="107576">
                    <a:moveTo>
                      <a:pt x="0" y="0"/>
                    </a:moveTo>
                    <a:lnTo>
                      <a:pt x="98408" y="0"/>
                    </a:lnTo>
                    <a:lnTo>
                      <a:pt x="98408" y="107576"/>
                    </a:lnTo>
                    <a:lnTo>
                      <a:pt x="0" y="107576"/>
                    </a:lnTo>
                    <a:close/>
                  </a:path>
                </a:pathLst>
              </a:custGeom>
              <a:grpFill/>
              <a:ln w="6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56" name="任意多边形: 形状 78">
                <a:extLst>
                  <a:ext uri="{FF2B5EF4-FFF2-40B4-BE49-F238E27FC236}">
                    <a16:creationId xmlns:a16="http://schemas.microsoft.com/office/drawing/2014/main" id="{2F039E92-097C-0734-B63F-5C74B1CCE466}"/>
                  </a:ext>
                </a:extLst>
              </p:cNvPr>
              <p:cNvSpPr/>
              <p:nvPr/>
            </p:nvSpPr>
            <p:spPr>
              <a:xfrm>
                <a:off x="7116753" y="5109882"/>
                <a:ext cx="311727" cy="206808"/>
              </a:xfrm>
              <a:custGeom>
                <a:avLst/>
                <a:gdLst>
                  <a:gd name="connsiteX0" fmla="*/ 212708 w 311727"/>
                  <a:gd name="connsiteY0" fmla="*/ 34840 h 206808"/>
                  <a:gd name="connsiteX1" fmla="*/ 244492 w 311727"/>
                  <a:gd name="connsiteY1" fmla="*/ 50121 h 206808"/>
                  <a:gd name="connsiteX2" fmla="*/ 0 w 311727"/>
                  <a:gd name="connsiteY2" fmla="*/ 198039 h 206808"/>
                  <a:gd name="connsiteX3" fmla="*/ 280555 w 311727"/>
                  <a:gd name="connsiteY3" fmla="*/ 73959 h 206808"/>
                  <a:gd name="connsiteX4" fmla="*/ 311727 w 311727"/>
                  <a:gd name="connsiteY4" fmla="*/ 92907 h 206808"/>
                  <a:gd name="connsiteX5" fmla="*/ 295835 w 311727"/>
                  <a:gd name="connsiteY5" fmla="*/ 0 h 206808"/>
                  <a:gd name="connsiteX6" fmla="*/ 212708 w 311727"/>
                  <a:gd name="connsiteY6" fmla="*/ 34840 h 20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727" h="206808">
                    <a:moveTo>
                      <a:pt x="212708" y="34840"/>
                    </a:moveTo>
                    <a:lnTo>
                      <a:pt x="244492" y="50121"/>
                    </a:lnTo>
                    <a:cubicBezTo>
                      <a:pt x="176034" y="212097"/>
                      <a:pt x="0" y="198039"/>
                      <a:pt x="0" y="198039"/>
                    </a:cubicBezTo>
                    <a:cubicBezTo>
                      <a:pt x="171144" y="235324"/>
                      <a:pt x="238380" y="146084"/>
                      <a:pt x="280555" y="73959"/>
                    </a:cubicBezTo>
                    <a:lnTo>
                      <a:pt x="311727" y="92907"/>
                    </a:lnTo>
                    <a:lnTo>
                      <a:pt x="295835" y="0"/>
                    </a:lnTo>
                    <a:lnTo>
                      <a:pt x="212708" y="34840"/>
                    </a:lnTo>
                    <a:close/>
                  </a:path>
                </a:pathLst>
              </a:custGeom>
              <a:grpFill/>
              <a:ln w="6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57" name="任意多边形: 形状 79">
                <a:extLst>
                  <a:ext uri="{FF2B5EF4-FFF2-40B4-BE49-F238E27FC236}">
                    <a16:creationId xmlns:a16="http://schemas.microsoft.com/office/drawing/2014/main" id="{B8911494-BB87-1117-FF64-E2BCDE21E5ED}"/>
                  </a:ext>
                </a:extLst>
              </p:cNvPr>
              <p:cNvSpPr/>
              <p:nvPr/>
            </p:nvSpPr>
            <p:spPr>
              <a:xfrm>
                <a:off x="7094749" y="5521851"/>
                <a:ext cx="371627" cy="17725"/>
              </a:xfrm>
              <a:custGeom>
                <a:avLst/>
                <a:gdLst>
                  <a:gd name="connsiteX0" fmla="*/ 0 w 371627"/>
                  <a:gd name="connsiteY0" fmla="*/ 0 h 17725"/>
                  <a:gd name="connsiteX1" fmla="*/ 371628 w 371627"/>
                  <a:gd name="connsiteY1" fmla="*/ 0 h 17725"/>
                  <a:gd name="connsiteX2" fmla="*/ 371628 w 371627"/>
                  <a:gd name="connsiteY2" fmla="*/ 17726 h 17725"/>
                  <a:gd name="connsiteX3" fmla="*/ 0 w 371627"/>
                  <a:gd name="connsiteY3" fmla="*/ 17726 h 1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627" h="17725">
                    <a:moveTo>
                      <a:pt x="0" y="0"/>
                    </a:moveTo>
                    <a:lnTo>
                      <a:pt x="371628" y="0"/>
                    </a:lnTo>
                    <a:lnTo>
                      <a:pt x="371628" y="17726"/>
                    </a:lnTo>
                    <a:lnTo>
                      <a:pt x="0" y="17726"/>
                    </a:lnTo>
                    <a:close/>
                  </a:path>
                </a:pathLst>
              </a:custGeom>
              <a:grpFill/>
              <a:ln w="6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B7F8BFD-9568-7565-DCF8-42BFFD60C9E7}"/>
                </a:ext>
              </a:extLst>
            </p:cNvPr>
            <p:cNvSpPr/>
            <p:nvPr/>
          </p:nvSpPr>
          <p:spPr>
            <a:xfrm>
              <a:off x="9194681" y="3146259"/>
              <a:ext cx="2261937" cy="1814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客户关系建联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【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首页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】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中，除了有客户管账户的统计指标，还有独立的一栏，是与客户关系建联的通道。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支持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【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增值模块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】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在客户面前的曝光和试用。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668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6618006" y="4804750"/>
            <a:ext cx="557399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，提供详细</a:t>
            </a:r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帮助文档</a:t>
            </a:r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，包含场景说明、操作步骤、视频讲解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，具体功能，“手把手”操作引导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，操作指引与说明并存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D97E82-7C6F-F027-BB98-7DEAFA33B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16" y="989573"/>
            <a:ext cx="4657060" cy="24394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F20B9D-8C0C-D4E4-61AB-34B725DBF8AE}"/>
              </a:ext>
            </a:extLst>
          </p:cNvPr>
          <p:cNvSpPr txBox="1"/>
          <p:nvPr/>
        </p:nvSpPr>
        <p:spPr>
          <a:xfrm>
            <a:off x="1423670" y="328980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体验一：新手引导式教学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3003D0-0B73-58BD-879D-BCA87CDD1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505" y="989573"/>
            <a:ext cx="3841012" cy="28442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D78262-AD27-3B0D-E99D-279941B68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84" y="3833805"/>
            <a:ext cx="4529470" cy="24394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BF719D-A2F3-D7DE-ED36-77EED9D52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197" y="4008925"/>
            <a:ext cx="2953584" cy="2768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023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4555289" y="5485234"/>
            <a:ext cx="55739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，核心业务流程流转说明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，支持直接点击流程节点，进入功能操作页面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F20B9D-8C0C-D4E4-61AB-34B725DBF8AE}"/>
              </a:ext>
            </a:extLst>
          </p:cNvPr>
          <p:cNvSpPr txBox="1"/>
          <p:nvPr/>
        </p:nvSpPr>
        <p:spPr>
          <a:xfrm>
            <a:off x="1423670" y="328980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体验二：业务流程引导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439BCF-62F7-D469-E0C9-A0E5DFE16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10" y="849546"/>
            <a:ext cx="7644809" cy="3100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204FDD-F326-4C00-1934-A3FC5FE9A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210" y="2497060"/>
            <a:ext cx="5385267" cy="2553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183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4043494" y="6402755"/>
            <a:ext cx="366367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操作便捷性，体现在系统的各个操作细节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F20B9D-8C0C-D4E4-61AB-34B725DBF8AE}"/>
              </a:ext>
            </a:extLst>
          </p:cNvPr>
          <p:cNvSpPr txBox="1"/>
          <p:nvPr/>
        </p:nvSpPr>
        <p:spPr>
          <a:xfrm>
            <a:off x="1423670" y="328980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体验三：操作便捷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F0315C-53D1-85F6-43B6-71CC78ACF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1" y="971644"/>
            <a:ext cx="2857594" cy="31325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C57B12-6B4D-5482-D3E6-46C4C474A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28" y="971645"/>
            <a:ext cx="3787967" cy="26569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741D77-0FBD-AE4C-DB67-03A3F1A0A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038" y="2799128"/>
            <a:ext cx="3440590" cy="16588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1893E4-B6F8-F0EC-7D23-D4F0C7831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322" y="1015617"/>
            <a:ext cx="2944924" cy="16222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E83AC6-11BC-DB25-577B-D648EFB0A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8540" y="4329329"/>
            <a:ext cx="1981046" cy="13024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3F32A0-A4DC-3A65-6EE8-060138C64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1784" y="3000065"/>
            <a:ext cx="3555217" cy="37104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086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281736" y="5315112"/>
            <a:ext cx="45841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，有产品公告、产品广告，产品客服的访问入口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增值模块</a:t>
            </a:r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，提供客户订阅入口，支持免费试用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F20B9D-8C0C-D4E4-61AB-34B725DBF8AE}"/>
              </a:ext>
            </a:extLst>
          </p:cNvPr>
          <p:cNvSpPr txBox="1"/>
          <p:nvPr/>
        </p:nvSpPr>
        <p:spPr>
          <a:xfrm>
            <a:off x="1423670" y="328980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体验四：客户关系建联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1BDD4B-16CB-D423-47E0-788CDFD3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69" y="1003543"/>
            <a:ext cx="5681331" cy="27856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622328-F4F3-85AC-8881-35D2EDDC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90" y="3967486"/>
            <a:ext cx="5573995" cy="26952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6BB435-9479-C5E5-6F5F-71790BE19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667" y="1011605"/>
            <a:ext cx="5090422" cy="27695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076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1F20B9D-8C0C-D4E4-61AB-34B725DBF8AE}"/>
              </a:ext>
            </a:extLst>
          </p:cNvPr>
          <p:cNvSpPr txBox="1"/>
          <p:nvPr/>
        </p:nvSpPr>
        <p:spPr>
          <a:xfrm>
            <a:off x="1423670" y="328980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0BD29A-FD06-6B65-8E55-A57430D97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40" y="2306268"/>
            <a:ext cx="5573781" cy="25191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EE225E-A117-73AB-D69C-BB11D0FBED3C}"/>
              </a:ext>
            </a:extLst>
          </p:cNvPr>
          <p:cNvSpPr txBox="1"/>
          <p:nvPr/>
        </p:nvSpPr>
        <p:spPr>
          <a:xfrm>
            <a:off x="8497121" y="1727737"/>
            <a:ext cx="132661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操作审计功能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F846E9-03FD-E8B3-2C4A-76AE63B3B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4822"/>
            <a:ext cx="3912781" cy="46745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D89A250-D1E8-2993-B619-96008CD2A4D6}"/>
              </a:ext>
            </a:extLst>
          </p:cNvPr>
          <p:cNvSpPr txBox="1"/>
          <p:nvPr/>
        </p:nvSpPr>
        <p:spPr>
          <a:xfrm>
            <a:off x="2959395" y="1109268"/>
            <a:ext cx="11387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用户级设置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EBAEF29-424F-BD82-2B1B-2492CEBEE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72" y="1724822"/>
            <a:ext cx="2089977" cy="4674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13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14045" y="2689225"/>
            <a:ext cx="3727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感谢您的</a:t>
            </a:r>
            <a:r>
              <a:rPr lang="zh-CN" altLang="en-US" sz="4400" b="1">
                <a:solidFill>
                  <a:srgbClr val="47E7DB"/>
                </a:solidFill>
                <a:latin typeface="微软雅黑" panose="020B0503020204020204" charset="-122"/>
                <a:ea typeface="微软雅黑" panose="020B0503020204020204" charset="-122"/>
              </a:rPr>
              <a:t>观看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3570" y="3457575"/>
            <a:ext cx="36106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 FOR WATCHING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767080" y="4129088"/>
            <a:ext cx="664210" cy="127000"/>
            <a:chOff x="16950" y="799"/>
            <a:chExt cx="1046" cy="200"/>
          </a:xfrm>
        </p:grpSpPr>
        <p:sp>
          <p:nvSpPr>
            <p:cNvPr id="27" name="椭圆 26"/>
            <p:cNvSpPr/>
            <p:nvPr/>
          </p:nvSpPr>
          <p:spPr>
            <a:xfrm>
              <a:off x="16950" y="799"/>
              <a:ext cx="200" cy="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7232" y="799"/>
              <a:ext cx="200" cy="200"/>
            </a:xfrm>
            <a:prstGeom prst="ellipse">
              <a:avLst/>
            </a:prstGeom>
            <a:solidFill>
              <a:srgbClr val="47E7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7514" y="799"/>
              <a:ext cx="200" cy="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7796" y="799"/>
              <a:ext cx="200" cy="200"/>
            </a:xfrm>
            <a:prstGeom prst="ellipse">
              <a:avLst/>
            </a:prstGeom>
            <a:solidFill>
              <a:srgbClr val="47E7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6015" y="2848292"/>
            <a:ext cx="673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BDBDBD"/>
                </a:solidFill>
              </a:rPr>
              <a:t>0</a:t>
            </a:r>
            <a:r>
              <a:rPr lang="en-US" altLang="zh-CN" sz="2400" b="1" dirty="0">
                <a:solidFill>
                  <a:srgbClr val="BDBDBD"/>
                </a:solidFill>
              </a:rPr>
              <a:t>2</a:t>
            </a:r>
            <a:endParaRPr lang="zh-CN" altLang="en-US" sz="2400" b="1" dirty="0">
              <a:solidFill>
                <a:srgbClr val="BDBDBD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65959" y="2701607"/>
            <a:ext cx="320915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</a:rPr>
              <a:t>进销存业务知识概览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136015" y="3941445"/>
            <a:ext cx="673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BDBDBD"/>
                </a:solidFill>
              </a:rPr>
              <a:t>0</a:t>
            </a:r>
            <a:r>
              <a:rPr lang="en-US" altLang="zh-CN" sz="2400" b="1">
                <a:solidFill>
                  <a:srgbClr val="BDBDBD"/>
                </a:solidFill>
              </a:rPr>
              <a:t>3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965959" y="3794760"/>
            <a:ext cx="358405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</a:rPr>
              <a:t>拆解“智慧记星火”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958340" y="41865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战略定位、竞争策略、优势、场景、体验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73AA1D-8E80-5156-8F13-7AB24014BD11}"/>
              </a:ext>
            </a:extLst>
          </p:cNvPr>
          <p:cNvSpPr/>
          <p:nvPr/>
        </p:nvSpPr>
        <p:spPr>
          <a:xfrm>
            <a:off x="0" y="1371917"/>
            <a:ext cx="6514465" cy="876300"/>
          </a:xfrm>
          <a:prstGeom prst="rect">
            <a:avLst/>
          </a:prstGeom>
          <a:solidFill>
            <a:srgbClr val="118AFF"/>
          </a:solidFill>
          <a:ln>
            <a:noFill/>
          </a:ln>
          <a:effectLst>
            <a:outerShdw blurRad="419100" dist="152400" dir="5400000" algn="t" rotWithShape="0">
              <a:schemeClr val="accent1">
                <a:lumMod val="75000"/>
                <a:alpha val="5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35A5CD-AFFC-1DFF-D9D4-35B87E7801C0}"/>
              </a:ext>
            </a:extLst>
          </p:cNvPr>
          <p:cNvSpPr txBox="1"/>
          <p:nvPr/>
        </p:nvSpPr>
        <p:spPr>
          <a:xfrm>
            <a:off x="1156970" y="1564322"/>
            <a:ext cx="673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BDBDBD"/>
                </a:solidFill>
              </a:rPr>
              <a:t>0</a:t>
            </a:r>
            <a:r>
              <a:rPr lang="en-US" altLang="zh-CN" sz="2400" b="1" dirty="0">
                <a:solidFill>
                  <a:srgbClr val="BDBDBD"/>
                </a:solidFill>
              </a:rPr>
              <a:t>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B180CB5-7A63-17D7-4471-53A612230E74}"/>
              </a:ext>
            </a:extLst>
          </p:cNvPr>
          <p:cNvSpPr txBox="1"/>
          <p:nvPr/>
        </p:nvSpPr>
        <p:spPr>
          <a:xfrm>
            <a:off x="1986915" y="1417637"/>
            <a:ext cx="17297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</a:rPr>
              <a:t>背景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9C789E-1820-9E0D-F777-0B7D3FA64579}"/>
              </a:ext>
            </a:extLst>
          </p:cNvPr>
          <p:cNvSpPr txBox="1"/>
          <p:nvPr/>
        </p:nvSpPr>
        <p:spPr>
          <a:xfrm>
            <a:off x="1979295" y="1809432"/>
            <a:ext cx="4458363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竞品分析的背景、目的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E794757-D9AE-6CE1-CD2B-9257905B0101}"/>
              </a:ext>
            </a:extLst>
          </p:cNvPr>
          <p:cNvSpPr txBox="1"/>
          <p:nvPr/>
        </p:nvSpPr>
        <p:spPr>
          <a:xfrm>
            <a:off x="1958340" y="3095327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业务知识、核心业务流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42CCEDD-61EC-5C2E-BB47-D6F4E5111B33}"/>
              </a:ext>
            </a:extLst>
          </p:cNvPr>
          <p:cNvSpPr txBox="1"/>
          <p:nvPr/>
        </p:nvSpPr>
        <p:spPr>
          <a:xfrm>
            <a:off x="2196221" y="5380544"/>
            <a:ext cx="7799557" cy="1021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3285B"/>
                </a:solidFill>
              </a:rPr>
              <a:t>1</a:t>
            </a:r>
            <a:r>
              <a:rPr lang="zh-CN" altLang="en-US" sz="1400" dirty="0">
                <a:solidFill>
                  <a:srgbClr val="23285B"/>
                </a:solidFill>
              </a:rPr>
              <a:t>，</a:t>
            </a:r>
            <a:r>
              <a:rPr lang="en-US" altLang="zh-CN" sz="1400" dirty="0">
                <a:solidFill>
                  <a:srgbClr val="23285B"/>
                </a:solidFill>
              </a:rPr>
              <a:t>SMB-SFA</a:t>
            </a:r>
            <a:r>
              <a:rPr lang="zh-CN" altLang="en-US" sz="1400" dirty="0">
                <a:solidFill>
                  <a:srgbClr val="23285B"/>
                </a:solidFill>
              </a:rPr>
              <a:t>，在</a:t>
            </a:r>
            <a:r>
              <a:rPr lang="en-US" altLang="zh-CN" sz="1400" dirty="0">
                <a:solidFill>
                  <a:srgbClr val="23285B"/>
                </a:solidFill>
              </a:rPr>
              <a:t>MVP</a:t>
            </a:r>
            <a:r>
              <a:rPr lang="zh-CN" altLang="en-US" sz="1400" dirty="0">
                <a:solidFill>
                  <a:srgbClr val="23285B"/>
                </a:solidFill>
              </a:rPr>
              <a:t>阶段，有大量经销商客户，除了访销以外，有进销存的需求</a:t>
            </a:r>
            <a:endParaRPr lang="en-US" altLang="zh-CN" sz="1400" dirty="0">
              <a:solidFill>
                <a:srgbClr val="23285B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3285B"/>
                </a:solidFill>
              </a:rPr>
              <a:t>2</a:t>
            </a:r>
            <a:r>
              <a:rPr lang="zh-CN" altLang="en-US" sz="1400" dirty="0">
                <a:solidFill>
                  <a:srgbClr val="23285B"/>
                </a:solidFill>
              </a:rPr>
              <a:t>，</a:t>
            </a:r>
            <a:r>
              <a:rPr lang="en-US" altLang="zh-CN" sz="1400" dirty="0">
                <a:solidFill>
                  <a:srgbClr val="23285B"/>
                </a:solidFill>
              </a:rPr>
              <a:t>SMB</a:t>
            </a:r>
            <a:r>
              <a:rPr lang="zh-CN" altLang="en-US" sz="1400" dirty="0">
                <a:solidFill>
                  <a:srgbClr val="23285B"/>
                </a:solidFill>
              </a:rPr>
              <a:t>产品定位（超哥）：针对快消行业的经销商业务系统，涵盖访销、进销存</a:t>
            </a:r>
            <a:endParaRPr lang="en-US" altLang="zh-CN" sz="1400" dirty="0">
              <a:solidFill>
                <a:srgbClr val="23285B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3285B"/>
                </a:solidFill>
              </a:rPr>
              <a:t>3</a:t>
            </a:r>
            <a:r>
              <a:rPr lang="zh-CN" altLang="en-US" sz="1400" dirty="0">
                <a:solidFill>
                  <a:srgbClr val="23285B"/>
                </a:solidFill>
              </a:rPr>
              <a:t>，向竞品学习进销存业务，产品设计理念</a:t>
            </a:r>
            <a:endParaRPr lang="en-US" altLang="zh-CN" sz="1400" dirty="0">
              <a:solidFill>
                <a:srgbClr val="23285B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523C6-4BA2-1E81-1F06-A71C61DD7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920" y="858310"/>
            <a:ext cx="8152699" cy="42253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E74E90-1FF7-005F-7A87-A3FEC2CAF3FE}"/>
              </a:ext>
            </a:extLst>
          </p:cNvPr>
          <p:cNvSpPr txBox="1"/>
          <p:nvPr/>
        </p:nvSpPr>
        <p:spPr>
          <a:xfrm>
            <a:off x="1251274" y="267023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</a:rPr>
              <a:t>背景与目的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96669" y="287655"/>
            <a:ext cx="942948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SMB</a:t>
            </a:r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产品定位：全渠道分销管理中，覆盖“经</a:t>
            </a:r>
            <a:r>
              <a:rPr lang="en-US" altLang="zh-CN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分销商”访销与进销存管理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50961A52-B126-7E3E-8819-349C5D1BD1E2}"/>
              </a:ext>
            </a:extLst>
          </p:cNvPr>
          <p:cNvSpPr/>
          <p:nvPr/>
        </p:nvSpPr>
        <p:spPr>
          <a:xfrm>
            <a:off x="768926" y="1487450"/>
            <a:ext cx="771276" cy="4730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对接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ERP</a:t>
            </a:r>
          </a:p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SAP</a:t>
            </a: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用友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金蝶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E8E3574C-20B6-B5E0-FAE9-F18C75367649}"/>
              </a:ext>
            </a:extLst>
          </p:cNvPr>
          <p:cNvSpPr/>
          <p:nvPr/>
        </p:nvSpPr>
        <p:spPr>
          <a:xfrm>
            <a:off x="1678860" y="1487450"/>
            <a:ext cx="3905350" cy="32384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942D03F-9353-0FB6-6B81-6FC896216454}"/>
              </a:ext>
            </a:extLst>
          </p:cNvPr>
          <p:cNvSpPr/>
          <p:nvPr/>
        </p:nvSpPr>
        <p:spPr>
          <a:xfrm>
            <a:off x="5728418" y="1488942"/>
            <a:ext cx="3739219" cy="47305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C9D1B0F-19EC-78F3-5242-BA0521C62BB7}"/>
              </a:ext>
            </a:extLst>
          </p:cNvPr>
          <p:cNvSpPr/>
          <p:nvPr/>
        </p:nvSpPr>
        <p:spPr>
          <a:xfrm>
            <a:off x="9606295" y="1487450"/>
            <a:ext cx="1634839" cy="45593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FD9F0C90-1E63-719C-6966-13E32FF42EB1}"/>
              </a:ext>
            </a:extLst>
          </p:cNvPr>
          <p:cNvSpPr/>
          <p:nvPr/>
        </p:nvSpPr>
        <p:spPr>
          <a:xfrm>
            <a:off x="1684410" y="4859287"/>
            <a:ext cx="3899800" cy="13602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3C1B92-56AC-C061-BEBC-B3112024D5C2}"/>
              </a:ext>
            </a:extLst>
          </p:cNvPr>
          <p:cNvSpPr txBox="1"/>
          <p:nvPr/>
        </p:nvSpPr>
        <p:spPr>
          <a:xfrm>
            <a:off x="3324433" y="1130140"/>
            <a:ext cx="91815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品牌商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14A2B0-4616-CA60-B8A8-7E39828E90EA}"/>
              </a:ext>
            </a:extLst>
          </p:cNvPr>
          <p:cNvSpPr txBox="1"/>
          <p:nvPr/>
        </p:nvSpPr>
        <p:spPr>
          <a:xfrm>
            <a:off x="6951555" y="1141349"/>
            <a:ext cx="15670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</a:t>
            </a:r>
            <a:r>
              <a:rPr lang="en-US" altLang="zh-CN" sz="1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分销商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E6D899-3003-F915-8B3B-9FC6E81CCD65}"/>
              </a:ext>
            </a:extLst>
          </p:cNvPr>
          <p:cNvSpPr txBox="1"/>
          <p:nvPr/>
        </p:nvSpPr>
        <p:spPr>
          <a:xfrm>
            <a:off x="10121270" y="1130139"/>
            <a:ext cx="6048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终端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919C39-79CB-ADC5-F1F9-BE221371D072}"/>
              </a:ext>
            </a:extLst>
          </p:cNvPr>
          <p:cNvSpPr txBox="1"/>
          <p:nvPr/>
        </p:nvSpPr>
        <p:spPr>
          <a:xfrm>
            <a:off x="2724363" y="1610545"/>
            <a:ext cx="188998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经销商进销存及业务数据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2750164-08C4-A45C-6E3B-0B60986A6702}"/>
              </a:ext>
            </a:extLst>
          </p:cNvPr>
          <p:cNvSpPr/>
          <p:nvPr/>
        </p:nvSpPr>
        <p:spPr>
          <a:xfrm>
            <a:off x="1731185" y="2127060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经销商订单数据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73EA0DB-B2E6-8C28-1A0D-9BCDCB63F85D}"/>
              </a:ext>
            </a:extLst>
          </p:cNvPr>
          <p:cNvSpPr/>
          <p:nvPr/>
        </p:nvSpPr>
        <p:spPr>
          <a:xfrm>
            <a:off x="3003160" y="2127060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经销商销售数据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12F1E8-24D9-C662-4134-0A72CD6B74D4}"/>
              </a:ext>
            </a:extLst>
          </p:cNvPr>
          <p:cNvSpPr/>
          <p:nvPr/>
        </p:nvSpPr>
        <p:spPr>
          <a:xfrm>
            <a:off x="4275135" y="2114217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经销商库存数据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CCB2E8C-FABB-6AB9-8A07-517F09DD441A}"/>
              </a:ext>
            </a:extLst>
          </p:cNvPr>
          <p:cNvSpPr txBox="1"/>
          <p:nvPr/>
        </p:nvSpPr>
        <p:spPr>
          <a:xfrm>
            <a:off x="2862571" y="3361586"/>
            <a:ext cx="139499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DMS</a:t>
            </a:r>
            <a:r>
              <a:rPr lang="zh-CN" altLang="en-US" sz="1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：后台管理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FF4FE5AC-F2F5-DA10-A16D-070CD5DA8E8E}"/>
              </a:ext>
            </a:extLst>
          </p:cNvPr>
          <p:cNvSpPr/>
          <p:nvPr/>
        </p:nvSpPr>
        <p:spPr>
          <a:xfrm>
            <a:off x="1726347" y="2477185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经销商客户数据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730F17A3-E0B3-60C3-BB74-E5E90866D935}"/>
              </a:ext>
            </a:extLst>
          </p:cNvPr>
          <p:cNvSpPr/>
          <p:nvPr/>
        </p:nvSpPr>
        <p:spPr>
          <a:xfrm>
            <a:off x="2998322" y="2477185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经销商商品数据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7062432-5B45-2EB3-F82B-5CDDDAD40A23}"/>
              </a:ext>
            </a:extLst>
          </p:cNvPr>
          <p:cNvSpPr/>
          <p:nvPr/>
        </p:nvSpPr>
        <p:spPr>
          <a:xfrm>
            <a:off x="4270297" y="2464342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经销商铺货数据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AD6A5876-BC1F-D2CE-6EF7-20CD5392C4BF}"/>
              </a:ext>
            </a:extLst>
          </p:cNvPr>
          <p:cNvSpPr/>
          <p:nvPr/>
        </p:nvSpPr>
        <p:spPr>
          <a:xfrm>
            <a:off x="3003160" y="2822743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经销商毛利数据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65D89CDC-C1F3-4654-DF30-273BC815F895}"/>
              </a:ext>
            </a:extLst>
          </p:cNvPr>
          <p:cNvSpPr/>
          <p:nvPr/>
        </p:nvSpPr>
        <p:spPr>
          <a:xfrm>
            <a:off x="4272346" y="2814144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经销商分析数据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AEDCE00-ED82-DFF9-B601-1C3D33B91B84}"/>
              </a:ext>
            </a:extLst>
          </p:cNvPr>
          <p:cNvSpPr/>
          <p:nvPr/>
        </p:nvSpPr>
        <p:spPr>
          <a:xfrm>
            <a:off x="1717084" y="2811429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经销商拜访数据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EFF3C9B7-F5B6-2558-8F4A-D1772DC0C1DD}"/>
              </a:ext>
            </a:extLst>
          </p:cNvPr>
          <p:cNvSpPr/>
          <p:nvPr/>
        </p:nvSpPr>
        <p:spPr>
          <a:xfrm>
            <a:off x="1736799" y="3729286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合同管理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CCE78FC1-EE74-7473-4946-8883759DC722}"/>
              </a:ext>
            </a:extLst>
          </p:cNvPr>
          <p:cNvSpPr/>
          <p:nvPr/>
        </p:nvSpPr>
        <p:spPr>
          <a:xfrm>
            <a:off x="3008774" y="3729286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订单管理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4DB15EEA-0DDA-A3BB-3781-90A83FC42DCF}"/>
              </a:ext>
            </a:extLst>
          </p:cNvPr>
          <p:cNvSpPr/>
          <p:nvPr/>
        </p:nvSpPr>
        <p:spPr>
          <a:xfrm>
            <a:off x="4280749" y="3716443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商品管理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ABEA492C-8154-1948-8B25-261FD90FE791}"/>
              </a:ext>
            </a:extLst>
          </p:cNvPr>
          <p:cNvSpPr/>
          <p:nvPr/>
        </p:nvSpPr>
        <p:spPr>
          <a:xfrm>
            <a:off x="1726347" y="4088296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价格管理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707DD1E0-BCE3-D47F-2A4E-A665D2E8E429}"/>
              </a:ext>
            </a:extLst>
          </p:cNvPr>
          <p:cNvSpPr/>
          <p:nvPr/>
        </p:nvSpPr>
        <p:spPr>
          <a:xfrm>
            <a:off x="2998322" y="4088296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促销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返利政策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95F0F5ED-EF23-E693-2F7C-26D0F6162193}"/>
              </a:ext>
            </a:extLst>
          </p:cNvPr>
          <p:cNvSpPr/>
          <p:nvPr/>
        </p:nvSpPr>
        <p:spPr>
          <a:xfrm>
            <a:off x="4270297" y="4075453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分析报表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C73303E-7CF5-12BB-F839-E8CB1E01BADC}"/>
              </a:ext>
            </a:extLst>
          </p:cNvPr>
          <p:cNvSpPr txBox="1"/>
          <p:nvPr/>
        </p:nvSpPr>
        <p:spPr>
          <a:xfrm>
            <a:off x="2597035" y="5020655"/>
            <a:ext cx="217156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TPM</a:t>
            </a:r>
            <a:r>
              <a:rPr lang="zh-CN" altLang="en-US" sz="1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：促销活动域费用管理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316F5C27-FEE9-C73B-E221-BAD526F6BF37}"/>
              </a:ext>
            </a:extLst>
          </p:cNvPr>
          <p:cNvSpPr/>
          <p:nvPr/>
        </p:nvSpPr>
        <p:spPr>
          <a:xfrm>
            <a:off x="1756681" y="5375512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经销商客户数据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7BBB0CD9-4796-7AE2-58CC-362083079F06}"/>
              </a:ext>
            </a:extLst>
          </p:cNvPr>
          <p:cNvSpPr/>
          <p:nvPr/>
        </p:nvSpPr>
        <p:spPr>
          <a:xfrm>
            <a:off x="3028656" y="5375512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经销商商品数据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399D60B7-C771-0B34-2F84-EC67D3138A9F}"/>
              </a:ext>
            </a:extLst>
          </p:cNvPr>
          <p:cNvSpPr/>
          <p:nvPr/>
        </p:nvSpPr>
        <p:spPr>
          <a:xfrm>
            <a:off x="4300631" y="5375512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经销商铺货数据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6F88009D-B035-2B39-3F12-84E14B84F55F}"/>
              </a:ext>
            </a:extLst>
          </p:cNvPr>
          <p:cNvSpPr/>
          <p:nvPr/>
        </p:nvSpPr>
        <p:spPr>
          <a:xfrm>
            <a:off x="1756681" y="5724615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经销商毛利数据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FC9CE257-F1EA-A3FE-1AFA-30B529661488}"/>
              </a:ext>
            </a:extLst>
          </p:cNvPr>
          <p:cNvSpPr/>
          <p:nvPr/>
        </p:nvSpPr>
        <p:spPr>
          <a:xfrm>
            <a:off x="3028656" y="5724615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经销商分析数据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41C893B-9B94-848A-6236-135E47FCA713}"/>
              </a:ext>
            </a:extLst>
          </p:cNvPr>
          <p:cNvSpPr/>
          <p:nvPr/>
        </p:nvSpPr>
        <p:spPr>
          <a:xfrm>
            <a:off x="4300631" y="5711772"/>
            <a:ext cx="1217304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经销商拜访数据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EC8BC17-74FE-1898-A91F-4439A69203F7}"/>
              </a:ext>
            </a:extLst>
          </p:cNvPr>
          <p:cNvSpPr txBox="1"/>
          <p:nvPr/>
        </p:nvSpPr>
        <p:spPr>
          <a:xfrm>
            <a:off x="7263909" y="1599432"/>
            <a:ext cx="121221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访销管理</a:t>
            </a: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24715D2F-2771-4D75-AF6A-2B61EAA8DA0F}"/>
              </a:ext>
            </a:extLst>
          </p:cNvPr>
          <p:cNvSpPr/>
          <p:nvPr/>
        </p:nvSpPr>
        <p:spPr>
          <a:xfrm>
            <a:off x="5845445" y="2127060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客户管理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775405F7-D8E5-2A1D-F8C6-387A10F256DE}"/>
              </a:ext>
            </a:extLst>
          </p:cNvPr>
          <p:cNvSpPr/>
          <p:nvPr/>
        </p:nvSpPr>
        <p:spPr>
          <a:xfrm>
            <a:off x="7047559" y="2114217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拜访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协访管理</a:t>
            </a: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184E3442-DF7D-9659-27C1-8D981B81D17E}"/>
              </a:ext>
            </a:extLst>
          </p:cNvPr>
          <p:cNvSpPr/>
          <p:nvPr/>
        </p:nvSpPr>
        <p:spPr>
          <a:xfrm>
            <a:off x="8249673" y="2127059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附近终端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26C213E3-02FE-C820-88C9-238C83F2996B}"/>
              </a:ext>
            </a:extLst>
          </p:cNvPr>
          <p:cNvSpPr/>
          <p:nvPr/>
        </p:nvSpPr>
        <p:spPr>
          <a:xfrm>
            <a:off x="5832282" y="2804231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通知公告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28409039-2A17-77AD-4E0E-2D35CC59A711}"/>
              </a:ext>
            </a:extLst>
          </p:cNvPr>
          <p:cNvSpPr/>
          <p:nvPr/>
        </p:nvSpPr>
        <p:spPr>
          <a:xfrm>
            <a:off x="7041769" y="2461191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考勤管理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258161A9-C318-BD7A-A984-31F17ADA2752}"/>
              </a:ext>
            </a:extLst>
          </p:cNvPr>
          <p:cNvSpPr/>
          <p:nvPr/>
        </p:nvSpPr>
        <p:spPr>
          <a:xfrm>
            <a:off x="8249673" y="2464742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审批管理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71FDF9E-1267-16DF-3E31-6D9E075255EC}"/>
              </a:ext>
            </a:extLst>
          </p:cNvPr>
          <p:cNvSpPr txBox="1"/>
          <p:nvPr/>
        </p:nvSpPr>
        <p:spPr>
          <a:xfrm>
            <a:off x="6271933" y="3568988"/>
            <a:ext cx="9919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经销商门户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D41C907-88F5-B0CC-04B7-121F7D00EAA4}"/>
              </a:ext>
            </a:extLst>
          </p:cNvPr>
          <p:cNvSpPr txBox="1"/>
          <p:nvPr/>
        </p:nvSpPr>
        <p:spPr>
          <a:xfrm>
            <a:off x="8055898" y="3568988"/>
            <a:ext cx="9919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进销存管理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8AC6A522-375C-BC53-3363-ECEB9E1891C5}"/>
              </a:ext>
            </a:extLst>
          </p:cNvPr>
          <p:cNvSpPr/>
          <p:nvPr/>
        </p:nvSpPr>
        <p:spPr>
          <a:xfrm>
            <a:off x="6089916" y="3839201"/>
            <a:ext cx="1320569" cy="27699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采购下单</a:t>
            </a: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ABF4A5FE-E594-1885-69D6-AEC0AAD6CEF0}"/>
              </a:ext>
            </a:extLst>
          </p:cNvPr>
          <p:cNvSpPr/>
          <p:nvPr/>
        </p:nvSpPr>
        <p:spPr>
          <a:xfrm>
            <a:off x="7946782" y="3888711"/>
            <a:ext cx="1320569" cy="27699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</a:t>
            </a: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6363904F-CF66-904D-9550-CA969D3816E5}"/>
              </a:ext>
            </a:extLst>
          </p:cNvPr>
          <p:cNvSpPr/>
          <p:nvPr/>
        </p:nvSpPr>
        <p:spPr>
          <a:xfrm>
            <a:off x="5855505" y="3145485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目标考核</a:t>
            </a: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F78A57DC-D581-4AED-AE86-2593483EFD65}"/>
              </a:ext>
            </a:extLst>
          </p:cNvPr>
          <p:cNvSpPr/>
          <p:nvPr/>
        </p:nvSpPr>
        <p:spPr>
          <a:xfrm>
            <a:off x="7057619" y="3132642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积分激励</a:t>
            </a: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B0553488-5A00-F786-0978-09B456CD763B}"/>
              </a:ext>
            </a:extLst>
          </p:cNvPr>
          <p:cNvSpPr/>
          <p:nvPr/>
        </p:nvSpPr>
        <p:spPr>
          <a:xfrm>
            <a:off x="8259733" y="3145484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统计看板</a:t>
            </a: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FD0401F5-B64C-A43D-8764-5DB5CBA3EFE5}"/>
              </a:ext>
            </a:extLst>
          </p:cNvPr>
          <p:cNvSpPr/>
          <p:nvPr/>
        </p:nvSpPr>
        <p:spPr>
          <a:xfrm>
            <a:off x="6089914" y="4165704"/>
            <a:ext cx="1320569" cy="27699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促销折扣</a:t>
            </a: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FE34870A-B006-99E0-E29A-167105577E19}"/>
              </a:ext>
            </a:extLst>
          </p:cNvPr>
          <p:cNvSpPr/>
          <p:nvPr/>
        </p:nvSpPr>
        <p:spPr>
          <a:xfrm>
            <a:off x="6089914" y="4498120"/>
            <a:ext cx="1320569" cy="27699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物流追踪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AFBEB854-9442-B1D2-B7EE-BEB4324EFAEF}"/>
              </a:ext>
            </a:extLst>
          </p:cNvPr>
          <p:cNvSpPr/>
          <p:nvPr/>
        </p:nvSpPr>
        <p:spPr>
          <a:xfrm>
            <a:off x="6089914" y="4826145"/>
            <a:ext cx="1320569" cy="27699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目标跟踪</a:t>
            </a: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209DA0B6-6D1C-1A09-994F-CC3B43B82C02}"/>
              </a:ext>
            </a:extLst>
          </p:cNvPr>
          <p:cNvSpPr/>
          <p:nvPr/>
        </p:nvSpPr>
        <p:spPr>
          <a:xfrm>
            <a:off x="6089914" y="5151480"/>
            <a:ext cx="1320569" cy="27699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转单发货</a:t>
            </a: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27C49DB0-AAA9-3E9E-1545-7D73FA8B8E9C}"/>
              </a:ext>
            </a:extLst>
          </p:cNvPr>
          <p:cNvSpPr/>
          <p:nvPr/>
        </p:nvSpPr>
        <p:spPr>
          <a:xfrm>
            <a:off x="6089914" y="5470544"/>
            <a:ext cx="1320569" cy="27699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库存盘点</a:t>
            </a: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ADFD0719-C751-CD2B-3FA0-5AE7FB50011C}"/>
              </a:ext>
            </a:extLst>
          </p:cNvPr>
          <p:cNvSpPr/>
          <p:nvPr/>
        </p:nvSpPr>
        <p:spPr>
          <a:xfrm>
            <a:off x="6089913" y="5798569"/>
            <a:ext cx="1320569" cy="27699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对账单查询</a:t>
            </a: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71FC8D06-DC40-A0A6-81F0-65B9C7A9F38B}"/>
              </a:ext>
            </a:extLst>
          </p:cNvPr>
          <p:cNvSpPr/>
          <p:nvPr/>
        </p:nvSpPr>
        <p:spPr>
          <a:xfrm>
            <a:off x="7946782" y="4214570"/>
            <a:ext cx="1320569" cy="27699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采购</a:t>
            </a: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3B4728A2-980B-E182-481B-B8FF9A7FC96B}"/>
              </a:ext>
            </a:extLst>
          </p:cNvPr>
          <p:cNvSpPr/>
          <p:nvPr/>
        </p:nvSpPr>
        <p:spPr>
          <a:xfrm>
            <a:off x="7946781" y="4540429"/>
            <a:ext cx="1320569" cy="27699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库存</a:t>
            </a: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1B02B1B1-A7DC-244A-64A0-03E60288EC40}"/>
              </a:ext>
            </a:extLst>
          </p:cNvPr>
          <p:cNvSpPr/>
          <p:nvPr/>
        </p:nvSpPr>
        <p:spPr>
          <a:xfrm>
            <a:off x="7946781" y="4884860"/>
            <a:ext cx="1320569" cy="27699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资金</a:t>
            </a:r>
          </a:p>
        </p:txBody>
      </p: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A88CC910-B025-8AAF-C547-1EFBF4C4BD9C}"/>
              </a:ext>
            </a:extLst>
          </p:cNvPr>
          <p:cNvSpPr/>
          <p:nvPr/>
        </p:nvSpPr>
        <p:spPr>
          <a:xfrm>
            <a:off x="7946781" y="5230558"/>
            <a:ext cx="1320569" cy="27699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报表</a:t>
            </a:r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0696E63A-1945-3204-C379-8771BFF1DF81}"/>
              </a:ext>
            </a:extLst>
          </p:cNvPr>
          <p:cNvSpPr/>
          <p:nvPr/>
        </p:nvSpPr>
        <p:spPr>
          <a:xfrm>
            <a:off x="9763428" y="1988559"/>
            <a:ext cx="1320569" cy="27699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采购下单</a:t>
            </a:r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5D4EE590-97B3-383D-3772-3055DEA95BC9}"/>
              </a:ext>
            </a:extLst>
          </p:cNvPr>
          <p:cNvSpPr/>
          <p:nvPr/>
        </p:nvSpPr>
        <p:spPr>
          <a:xfrm>
            <a:off x="9763427" y="2325842"/>
            <a:ext cx="1320569" cy="27699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物流跟踪</a:t>
            </a:r>
          </a:p>
        </p:txBody>
      </p:sp>
      <p:sp>
        <p:nvSpPr>
          <p:cNvPr id="84" name="圆角矩形 83">
            <a:extLst>
              <a:ext uri="{FF2B5EF4-FFF2-40B4-BE49-F238E27FC236}">
                <a16:creationId xmlns:a16="http://schemas.microsoft.com/office/drawing/2014/main" id="{BDF30004-875F-B906-5496-98DD68EAFA88}"/>
              </a:ext>
            </a:extLst>
          </p:cNvPr>
          <p:cNvSpPr/>
          <p:nvPr/>
        </p:nvSpPr>
        <p:spPr>
          <a:xfrm>
            <a:off x="9772426" y="2672930"/>
            <a:ext cx="1320569" cy="27699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签收评价</a:t>
            </a: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B37EA572-E7A5-C821-4DAD-8E02817AE7F0}"/>
              </a:ext>
            </a:extLst>
          </p:cNvPr>
          <p:cNvSpPr/>
          <p:nvPr/>
        </p:nvSpPr>
        <p:spPr>
          <a:xfrm>
            <a:off x="9763426" y="3006984"/>
            <a:ext cx="1320569" cy="27699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反馈建议</a:t>
            </a:r>
          </a:p>
        </p:txBody>
      </p:sp>
      <p:sp>
        <p:nvSpPr>
          <p:cNvPr id="86" name="圆角矩形 85">
            <a:extLst>
              <a:ext uri="{FF2B5EF4-FFF2-40B4-BE49-F238E27FC236}">
                <a16:creationId xmlns:a16="http://schemas.microsoft.com/office/drawing/2014/main" id="{157374F1-FD7D-C80A-25DF-DDDD12723895}"/>
              </a:ext>
            </a:extLst>
          </p:cNvPr>
          <p:cNvSpPr/>
          <p:nvPr/>
        </p:nvSpPr>
        <p:spPr>
          <a:xfrm>
            <a:off x="9772426" y="3352595"/>
            <a:ext cx="1320569" cy="27699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奖励任务</a:t>
            </a: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87D0975F-3BE0-62AD-F1E9-CD94CCF5082E}"/>
              </a:ext>
            </a:extLst>
          </p:cNvPr>
          <p:cNvSpPr/>
          <p:nvPr/>
        </p:nvSpPr>
        <p:spPr>
          <a:xfrm>
            <a:off x="9763426" y="3685964"/>
            <a:ext cx="1320569" cy="27699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微信红包</a:t>
            </a:r>
          </a:p>
        </p:txBody>
      </p:sp>
      <p:sp>
        <p:nvSpPr>
          <p:cNvPr id="88" name="圆角矩形 87">
            <a:extLst>
              <a:ext uri="{FF2B5EF4-FFF2-40B4-BE49-F238E27FC236}">
                <a16:creationId xmlns:a16="http://schemas.microsoft.com/office/drawing/2014/main" id="{D5530E36-53BE-EF9D-AAA2-9261E4DEFEBB}"/>
              </a:ext>
            </a:extLst>
          </p:cNvPr>
          <p:cNvSpPr/>
          <p:nvPr/>
        </p:nvSpPr>
        <p:spPr>
          <a:xfrm>
            <a:off x="9763425" y="4019333"/>
            <a:ext cx="1320569" cy="27699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通知公告</a:t>
            </a:r>
          </a:p>
        </p:txBody>
      </p:sp>
      <p:sp>
        <p:nvSpPr>
          <p:cNvPr id="89" name="圆角矩形 88">
            <a:extLst>
              <a:ext uri="{FF2B5EF4-FFF2-40B4-BE49-F238E27FC236}">
                <a16:creationId xmlns:a16="http://schemas.microsoft.com/office/drawing/2014/main" id="{5A5FD481-839D-0DA2-5EC0-0F19E66255CF}"/>
              </a:ext>
            </a:extLst>
          </p:cNvPr>
          <p:cNvSpPr/>
          <p:nvPr/>
        </p:nvSpPr>
        <p:spPr>
          <a:xfrm>
            <a:off x="9763424" y="4364944"/>
            <a:ext cx="1320569" cy="27699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串货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打假举报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73D715-C730-78FE-9E25-6E407A583302}"/>
              </a:ext>
            </a:extLst>
          </p:cNvPr>
          <p:cNvSpPr/>
          <p:nvPr/>
        </p:nvSpPr>
        <p:spPr>
          <a:xfrm>
            <a:off x="5783728" y="1988559"/>
            <a:ext cx="3622192" cy="1502535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B4748F6-D577-DC33-3486-240C8E87A316}"/>
              </a:ext>
            </a:extLst>
          </p:cNvPr>
          <p:cNvSpPr/>
          <p:nvPr/>
        </p:nvSpPr>
        <p:spPr>
          <a:xfrm>
            <a:off x="7771977" y="3508364"/>
            <a:ext cx="1630289" cy="2144148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A4A5C31-B27C-0A12-6331-611E9715823E}"/>
              </a:ext>
            </a:extLst>
          </p:cNvPr>
          <p:cNvSpPr/>
          <p:nvPr/>
        </p:nvSpPr>
        <p:spPr>
          <a:xfrm>
            <a:off x="7701187" y="6434971"/>
            <a:ext cx="1634840" cy="341698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</a:rPr>
              <a:t>框内为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</a:rPr>
              <a:t>SMB</a:t>
            </a: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</a:rPr>
              <a:t>领域边界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DFF4AFA-9A29-C6AF-23F7-FCBE33E2AEEF}"/>
              </a:ext>
            </a:extLst>
          </p:cNvPr>
          <p:cNvSpPr txBox="1"/>
          <p:nvPr/>
        </p:nvSpPr>
        <p:spPr>
          <a:xfrm>
            <a:off x="7080858" y="6481170"/>
            <a:ext cx="64615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说明：</a:t>
            </a:r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84C1A4F7-F4BB-AB77-E31D-6545FA3C9886}"/>
              </a:ext>
            </a:extLst>
          </p:cNvPr>
          <p:cNvSpPr/>
          <p:nvPr/>
        </p:nvSpPr>
        <p:spPr>
          <a:xfrm>
            <a:off x="5832039" y="2461191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工作报告</a:t>
            </a:r>
          </a:p>
        </p:txBody>
      </p: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2B6EED39-3D9B-A91F-1234-6D66D0DCC669}"/>
              </a:ext>
            </a:extLst>
          </p:cNvPr>
          <p:cNvSpPr/>
          <p:nvPr/>
        </p:nvSpPr>
        <p:spPr>
          <a:xfrm>
            <a:off x="7057619" y="2804231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知识库</a:t>
            </a:r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08664E56-5B9B-D137-F154-A6D40E1C7B12}"/>
              </a:ext>
            </a:extLst>
          </p:cNvPr>
          <p:cNvSpPr/>
          <p:nvPr/>
        </p:nvSpPr>
        <p:spPr>
          <a:xfrm>
            <a:off x="8259733" y="2815761"/>
            <a:ext cx="1106110" cy="2769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通讯录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5792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141469" y="3138170"/>
            <a:ext cx="34947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进销存业务知识概览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41470" y="37960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业务知识、核心业务流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96670" y="287655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</a:rPr>
              <a:t>业务知识概览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3D1D5D-BBA7-6A2C-3C82-33EF65EE5833}"/>
              </a:ext>
            </a:extLst>
          </p:cNvPr>
          <p:cNvSpPr txBox="1"/>
          <p:nvPr/>
        </p:nvSpPr>
        <p:spPr>
          <a:xfrm>
            <a:off x="832985" y="1208539"/>
            <a:ext cx="3015926" cy="1213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23285B"/>
                </a:solidFill>
              </a:rPr>
              <a:t>什么是进销存？</a:t>
            </a:r>
            <a:endParaRPr lang="en-US" altLang="zh-CN" sz="1400" b="1" dirty="0">
              <a:solidFill>
                <a:srgbClr val="23285B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>
                <a:solidFill>
                  <a:srgbClr val="23285B"/>
                </a:solidFill>
              </a:rPr>
              <a:t>进：从进货渠道采购商品</a:t>
            </a:r>
            <a:endParaRPr lang="en-US" altLang="zh-CN" sz="1200" dirty="0">
              <a:solidFill>
                <a:srgbClr val="23285B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>
                <a:solidFill>
                  <a:srgbClr val="23285B"/>
                </a:solidFill>
              </a:rPr>
              <a:t>销：终端的销售商品行为</a:t>
            </a:r>
            <a:endParaRPr lang="en-US" altLang="zh-CN" sz="1200" dirty="0">
              <a:solidFill>
                <a:srgbClr val="23285B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>
                <a:solidFill>
                  <a:srgbClr val="23285B"/>
                </a:solidFill>
              </a:rPr>
              <a:t>存：管理商品库存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E237C5-BA25-8546-1CF9-CB2A90462CBB}"/>
              </a:ext>
            </a:extLst>
          </p:cNvPr>
          <p:cNvSpPr txBox="1"/>
          <p:nvPr/>
        </p:nvSpPr>
        <p:spPr>
          <a:xfrm>
            <a:off x="832985" y="2913065"/>
            <a:ext cx="9711799" cy="3770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23285B"/>
                </a:solidFill>
              </a:rPr>
              <a:t>通用业务流程图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AFC5CF-2A3F-CA6B-7216-F649C2C2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833" y="3136945"/>
            <a:ext cx="6585085" cy="343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64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96670" y="287655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</a:rPr>
              <a:t>进销存核心流程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8DCB1D-1CBE-32A1-DAAD-18DC9528FC47}"/>
              </a:ext>
            </a:extLst>
          </p:cNvPr>
          <p:cNvSpPr/>
          <p:nvPr/>
        </p:nvSpPr>
        <p:spPr>
          <a:xfrm>
            <a:off x="1956392" y="3074288"/>
            <a:ext cx="1030856" cy="696432"/>
          </a:xfrm>
          <a:prstGeom prst="rect">
            <a:avLst/>
          </a:prstGeom>
          <a:solidFill>
            <a:srgbClr val="11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业务员</a:t>
            </a:r>
            <a:endParaRPr kumimoji="1" lang="en-US" altLang="zh-CN" sz="1200" b="1" dirty="0"/>
          </a:p>
          <a:p>
            <a:pPr algn="ctr"/>
            <a:r>
              <a:rPr kumimoji="1" lang="zh-CN" altLang="en-US" sz="1200" b="1" dirty="0"/>
              <a:t>拜访门店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E1798D-6319-AB89-C06A-140466E817D8}"/>
              </a:ext>
            </a:extLst>
          </p:cNvPr>
          <p:cNvSpPr/>
          <p:nvPr/>
        </p:nvSpPr>
        <p:spPr>
          <a:xfrm>
            <a:off x="3512290" y="3074288"/>
            <a:ext cx="1030856" cy="696432"/>
          </a:xfrm>
          <a:prstGeom prst="rect">
            <a:avLst/>
          </a:prstGeom>
          <a:solidFill>
            <a:srgbClr val="11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业务员</a:t>
            </a:r>
            <a:endParaRPr kumimoji="1" lang="en-US" altLang="zh-CN" sz="1200" b="1" dirty="0"/>
          </a:p>
          <a:p>
            <a:pPr algn="ctr"/>
            <a:r>
              <a:rPr kumimoji="1" lang="zh-CN" altLang="en-US" sz="1200" b="1" dirty="0"/>
              <a:t>录入订单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D171A7-CCB3-DB75-9A3A-15748ECCD337}"/>
              </a:ext>
            </a:extLst>
          </p:cNvPr>
          <p:cNvSpPr/>
          <p:nvPr/>
        </p:nvSpPr>
        <p:spPr>
          <a:xfrm>
            <a:off x="5068188" y="3074288"/>
            <a:ext cx="1030856" cy="696432"/>
          </a:xfrm>
          <a:prstGeom prst="rect">
            <a:avLst/>
          </a:prstGeom>
          <a:solidFill>
            <a:srgbClr val="11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仓库发货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113966-B93C-30BE-E2DA-E7E22DEA6A43}"/>
              </a:ext>
            </a:extLst>
          </p:cNvPr>
          <p:cNvSpPr/>
          <p:nvPr/>
        </p:nvSpPr>
        <p:spPr>
          <a:xfrm>
            <a:off x="6755722" y="3074288"/>
            <a:ext cx="1030856" cy="696432"/>
          </a:xfrm>
          <a:prstGeom prst="rect">
            <a:avLst/>
          </a:prstGeom>
          <a:solidFill>
            <a:srgbClr val="11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门店收货</a:t>
            </a:r>
          </a:p>
        </p:txBody>
      </p:sp>
      <p:sp>
        <p:nvSpPr>
          <p:cNvPr id="4" name="圆柱体 3">
            <a:extLst>
              <a:ext uri="{FF2B5EF4-FFF2-40B4-BE49-F238E27FC236}">
                <a16:creationId xmlns:a16="http://schemas.microsoft.com/office/drawing/2014/main" id="{1F47B131-86B1-799D-2F53-64E2026389A5}"/>
              </a:ext>
            </a:extLst>
          </p:cNvPr>
          <p:cNvSpPr/>
          <p:nvPr/>
        </p:nvSpPr>
        <p:spPr>
          <a:xfrm rot="16200000">
            <a:off x="8727057" y="2928090"/>
            <a:ext cx="712382" cy="1004777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1200" b="1" dirty="0"/>
              <a:t>ERP</a:t>
            </a:r>
            <a:r>
              <a:rPr kumimoji="1" lang="zh-CN" altLang="en-US" sz="1200" b="1" dirty="0"/>
              <a:t>系统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A6D4526-E318-8EB4-2B13-38EC533C32CE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2987248" y="3422504"/>
            <a:ext cx="5250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95B47C7-2AB6-B64D-7B19-E69C6465652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543146" y="3422504"/>
            <a:ext cx="5250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58775AF-0734-FAB7-47C5-EF233195A42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099044" y="3422504"/>
            <a:ext cx="6566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1BDB98E-1B60-102D-76A8-CDBF20455618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7786578" y="3422504"/>
            <a:ext cx="794282" cy="7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ECD27A23-B0EB-0B36-F5EE-835EA0AC14F6}"/>
              </a:ext>
            </a:extLst>
          </p:cNvPr>
          <p:cNvSpPr/>
          <p:nvPr/>
        </p:nvSpPr>
        <p:spPr>
          <a:xfrm>
            <a:off x="1956392" y="1632099"/>
            <a:ext cx="1030856" cy="696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</a:rPr>
              <a:t>门店管理</a:t>
            </a:r>
            <a:endParaRPr kumimoji="1" lang="en-US" altLang="zh-CN" sz="1050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1050" dirty="0">
                <a:solidFill>
                  <a:schemeClr val="bg1"/>
                </a:solidFill>
              </a:rPr>
              <a:t>（客户管理）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D560AA5-55A2-2371-A2F2-59FEA3D3A4C7}"/>
              </a:ext>
            </a:extLst>
          </p:cNvPr>
          <p:cNvCxnSpPr>
            <a:cxnSpLocks/>
            <a:stCxn id="2" idx="0"/>
            <a:endCxn id="26" idx="2"/>
          </p:cNvCxnSpPr>
          <p:nvPr/>
        </p:nvCxnSpPr>
        <p:spPr>
          <a:xfrm flipV="1">
            <a:off x="2471820" y="2328531"/>
            <a:ext cx="0" cy="74575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4ABB871D-AD78-5A4B-64BC-D5F247BAC04E}"/>
              </a:ext>
            </a:extLst>
          </p:cNvPr>
          <p:cNvSpPr/>
          <p:nvPr/>
        </p:nvSpPr>
        <p:spPr>
          <a:xfrm>
            <a:off x="1956392" y="4534934"/>
            <a:ext cx="1030856" cy="696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</a:rPr>
              <a:t>业务员管理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F0B312F-36E5-9C79-9B2F-6D9AA0FC74AC}"/>
              </a:ext>
            </a:extLst>
          </p:cNvPr>
          <p:cNvCxnSpPr>
            <a:cxnSpLocks/>
            <a:stCxn id="30" idx="0"/>
            <a:endCxn id="2" idx="2"/>
          </p:cNvCxnSpPr>
          <p:nvPr/>
        </p:nvCxnSpPr>
        <p:spPr>
          <a:xfrm flipV="1">
            <a:off x="2471820" y="3770720"/>
            <a:ext cx="0" cy="76421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7202CF1F-5D93-3A81-2394-7FB6A6F6EDFA}"/>
              </a:ext>
            </a:extLst>
          </p:cNvPr>
          <p:cNvSpPr/>
          <p:nvPr/>
        </p:nvSpPr>
        <p:spPr>
          <a:xfrm>
            <a:off x="3521905" y="1632099"/>
            <a:ext cx="1030856" cy="696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</a:rPr>
              <a:t>商品管理</a:t>
            </a: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CD8C888-3480-13F8-F2CB-ECE6CF40B46B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4037333" y="2328531"/>
            <a:ext cx="0" cy="74575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B90E5B7-39EB-F02F-1F52-D03300E33A31}"/>
              </a:ext>
            </a:extLst>
          </p:cNvPr>
          <p:cNvSpPr/>
          <p:nvPr/>
        </p:nvSpPr>
        <p:spPr>
          <a:xfrm>
            <a:off x="3521905" y="4534934"/>
            <a:ext cx="1030856" cy="696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</a:rPr>
              <a:t>销售单管理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0B06A9B-7999-9813-EF88-A9AC070F0495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037333" y="3770720"/>
            <a:ext cx="0" cy="76421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4A6E16AC-0FB1-444F-4776-AC2754C97F77}"/>
              </a:ext>
            </a:extLst>
          </p:cNvPr>
          <p:cNvSpPr/>
          <p:nvPr/>
        </p:nvSpPr>
        <p:spPr>
          <a:xfrm>
            <a:off x="5077802" y="1632099"/>
            <a:ext cx="1030856" cy="696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</a:rPr>
              <a:t>采购管理</a:t>
            </a: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BFF4AD0A-D3D5-E751-9E5F-3F09F3583579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5593230" y="2328531"/>
            <a:ext cx="0" cy="74575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791DE137-6D8E-29C6-C160-6B8FC76844C7}"/>
              </a:ext>
            </a:extLst>
          </p:cNvPr>
          <p:cNvSpPr/>
          <p:nvPr/>
        </p:nvSpPr>
        <p:spPr>
          <a:xfrm>
            <a:off x="5077802" y="4534934"/>
            <a:ext cx="1030856" cy="696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</a:rPr>
              <a:t>库存管理</a:t>
            </a: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BA9FB96-1F35-3CB9-25E1-2890294C3492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5593230" y="3770720"/>
            <a:ext cx="0" cy="76421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B9AC05B5-AD75-6B98-3EFD-4BC43BA97918}"/>
              </a:ext>
            </a:extLst>
          </p:cNvPr>
          <p:cNvSpPr/>
          <p:nvPr/>
        </p:nvSpPr>
        <p:spPr>
          <a:xfrm>
            <a:off x="6773078" y="1632099"/>
            <a:ext cx="1030856" cy="696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</a:rPr>
              <a:t>收款与应收</a:t>
            </a: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258F6C95-E394-C21A-4240-EE7BF37D543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7288506" y="2328531"/>
            <a:ext cx="0" cy="74575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F49584F7-9FE9-8562-21A1-6756A77A62B5}"/>
              </a:ext>
            </a:extLst>
          </p:cNvPr>
          <p:cNvSpPr/>
          <p:nvPr/>
        </p:nvSpPr>
        <p:spPr>
          <a:xfrm>
            <a:off x="6773078" y="4534934"/>
            <a:ext cx="1030856" cy="696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</a:rPr>
              <a:t>门店库存</a:t>
            </a: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98C3B15-C5C4-BDE4-45A6-2D42A0F0B505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7288506" y="3770720"/>
            <a:ext cx="0" cy="76421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81DBCE67-6696-2D39-4752-135892CF1DCB}"/>
              </a:ext>
            </a:extLst>
          </p:cNvPr>
          <p:cNvSpPr/>
          <p:nvPr/>
        </p:nvSpPr>
        <p:spPr>
          <a:xfrm>
            <a:off x="8598215" y="1632099"/>
            <a:ext cx="1030856" cy="696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</a:rPr>
              <a:t>业务数据集成</a:t>
            </a: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F8B5F27-D456-65F6-0D37-10BD0875ADA9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9113643" y="2328531"/>
            <a:ext cx="0" cy="74575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4D2FAABE-E583-C374-CE1E-68198D389A03}"/>
              </a:ext>
            </a:extLst>
          </p:cNvPr>
          <p:cNvSpPr/>
          <p:nvPr/>
        </p:nvSpPr>
        <p:spPr>
          <a:xfrm>
            <a:off x="8598215" y="4534934"/>
            <a:ext cx="1030856" cy="696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</a:rPr>
              <a:t>基础数据集成</a:t>
            </a: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BAD0FBFD-AD9E-ECBC-DD32-BFBF3A16E33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113643" y="3770720"/>
            <a:ext cx="0" cy="76421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4087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141469" y="3138170"/>
            <a:ext cx="34947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拆解“智慧记星火”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41470" y="37960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商业模式、场景、体验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59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96670" y="287655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olidFill>
                  <a:srgbClr val="23285B"/>
                </a:solidFill>
              </a:rPr>
              <a:t>拆解智慧记星火</a:t>
            </a:r>
            <a:r>
              <a:rPr lang="en-US" altLang="zh-CN" sz="2200" b="1" dirty="0">
                <a:solidFill>
                  <a:srgbClr val="23285B"/>
                </a:solidFill>
              </a:rPr>
              <a:t>——</a:t>
            </a:r>
            <a:r>
              <a:rPr lang="zh-CN" altLang="en-US" sz="2200" b="1" dirty="0">
                <a:solidFill>
                  <a:srgbClr val="23285B"/>
                </a:solidFill>
              </a:rPr>
              <a:t>商业模式</a:t>
            </a: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751329FE-C6BF-8532-0073-F58697F3CA02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5198122"/>
              </p:ext>
            </p:extLst>
          </p:nvPr>
        </p:nvGraphicFramePr>
        <p:xfrm>
          <a:off x="528081" y="1127053"/>
          <a:ext cx="10976347" cy="485368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65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421">
                  <a:extLst>
                    <a:ext uri="{9D8B030D-6E8A-4147-A177-3AD203B41FA5}">
                      <a16:colId xmlns:a16="http://schemas.microsoft.com/office/drawing/2014/main" val="2211238835"/>
                    </a:ext>
                  </a:extLst>
                </a:gridCol>
                <a:gridCol w="1227355">
                  <a:extLst>
                    <a:ext uri="{9D8B030D-6E8A-4147-A177-3AD203B41FA5}">
                      <a16:colId xmlns:a16="http://schemas.microsoft.com/office/drawing/2014/main" val="1169261297"/>
                    </a:ext>
                  </a:extLst>
                </a:gridCol>
                <a:gridCol w="1217377">
                  <a:extLst>
                    <a:ext uri="{9D8B030D-6E8A-4147-A177-3AD203B41FA5}">
                      <a16:colId xmlns:a16="http://schemas.microsoft.com/office/drawing/2014/main" val="2664875766"/>
                    </a:ext>
                  </a:extLst>
                </a:gridCol>
                <a:gridCol w="2315012">
                  <a:extLst>
                    <a:ext uri="{9D8B030D-6E8A-4147-A177-3AD203B41FA5}">
                      <a16:colId xmlns:a16="http://schemas.microsoft.com/office/drawing/2014/main" val="3267373301"/>
                    </a:ext>
                  </a:extLst>
                </a:gridCol>
                <a:gridCol w="2125420">
                  <a:extLst>
                    <a:ext uri="{9D8B030D-6E8A-4147-A177-3AD203B41FA5}">
                      <a16:colId xmlns:a16="http://schemas.microsoft.com/office/drawing/2014/main" val="2177554705"/>
                    </a:ext>
                  </a:extLst>
                </a:gridCol>
              </a:tblGrid>
              <a:tr h="2341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，重要伙伴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，关键业务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b="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，价值主张</a:t>
                      </a:r>
                      <a:endParaRPr lang="en-US" altLang="zh-CN" sz="1200" b="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4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，客户关系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，客户细分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0404">
                <a:tc rowSpan="3"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金蝶生态渠道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硬件提供商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伙伴加盟商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2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进货入库</a:t>
                      </a: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2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销售出库</a:t>
                      </a: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2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库存盘点</a:t>
                      </a: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2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往来对账</a:t>
                      </a: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2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分析：销售、库存、经营</a:t>
                      </a: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 rowSpan="3" gridSpan="2"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1" kern="1200" dirty="0">
                          <a:solidFill>
                            <a:schemeClr val="tx2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记账</a:t>
                      </a:r>
                      <a:endParaRPr lang="en-US" altLang="zh-CN" sz="1000" b="1" kern="1200" dirty="0">
                        <a:solidFill>
                          <a:schemeClr val="tx2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  有哪些商品？有多少客户？</a:t>
                      </a:r>
                      <a:endParaRPr lang="en-US" altLang="zh-CN" sz="1000" dirty="0">
                        <a:solidFill>
                          <a:schemeClr val="tx2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Microsoft YaHei" pitchFamily="34" charset="-122"/>
                          <a:ea typeface="Microsoft YaHei" pitchFamily="34" charset="-122"/>
                        </a:rPr>
                        <a:t>    买了多少？卖了多少？存货多少？</a:t>
                      </a:r>
                      <a:endParaRPr lang="en-US" altLang="zh-CN" sz="1000" dirty="0">
                        <a:solidFill>
                          <a:schemeClr val="tx2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Microsoft YaHei" pitchFamily="34" charset="-122"/>
                          <a:ea typeface="Microsoft YaHei" pitchFamily="34" charset="-122"/>
                        </a:rPr>
                        <a:t>    收入多少？收入款多少？欠款多少？</a:t>
                      </a:r>
                      <a:endParaRPr lang="en-US" altLang="zh-CN" sz="1000" dirty="0">
                        <a:solidFill>
                          <a:schemeClr val="tx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zh-CN" sz="1000" dirty="0">
                        <a:solidFill>
                          <a:schemeClr val="tx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l"/>
                      </a:pPr>
                      <a:r>
                        <a:rPr lang="zh-CN" altLang="en-US" sz="1000" b="1" dirty="0">
                          <a:solidFill>
                            <a:schemeClr val="tx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销售赋能与管理</a:t>
                      </a:r>
                      <a:endParaRPr lang="en-US" altLang="zh-CN" sz="1000" b="1" dirty="0">
                        <a:solidFill>
                          <a:schemeClr val="tx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100" dirty="0">
                          <a:solidFill>
                            <a:schemeClr val="tx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  </a:t>
                      </a:r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扔掉手工订单</a:t>
                      </a:r>
                      <a:endParaRPr lang="en-US" altLang="zh-CN" sz="1000" dirty="0">
                        <a:solidFill>
                          <a:schemeClr val="tx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   方便查货、找客户</a:t>
                      </a:r>
                      <a:endParaRPr lang="en-US" altLang="zh-CN" sz="1000" dirty="0">
                        <a:solidFill>
                          <a:schemeClr val="tx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   销售业绩分析、经营分析</a:t>
                      </a:r>
                      <a:endParaRPr lang="en-US" altLang="zh-CN" sz="1000" dirty="0">
                        <a:solidFill>
                          <a:schemeClr val="tx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zh-CN" sz="1000" dirty="0">
                        <a:solidFill>
                          <a:schemeClr val="tx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赋能客户</a:t>
                      </a:r>
                      <a:endParaRPr lang="en-US" altLang="zh-CN" sz="1000" b="1" dirty="0">
                        <a:solidFill>
                          <a:schemeClr val="tx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050" dirty="0">
                          <a:solidFill>
                            <a:schemeClr val="tx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  </a:t>
                      </a:r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在线订货</a:t>
                      </a:r>
                      <a:endParaRPr lang="en-US" altLang="zh-CN" sz="900" dirty="0">
                        <a:solidFill>
                          <a:schemeClr val="tx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solidFill>
                            <a:schemeClr val="tx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  在线对账</a:t>
                      </a:r>
                      <a:endParaRPr lang="en-US" altLang="zh-CN" sz="1000" dirty="0">
                        <a:solidFill>
                          <a:schemeClr val="tx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5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2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便捷的客户支持（首页提供客服、帮助中心入口）</a:t>
                      </a: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0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批发零售商户：老板、员工</a:t>
                      </a:r>
                      <a:endParaRPr lang="en-US" altLang="zh-CN" sz="100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2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覆盖批发零售行业：</a:t>
                      </a: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2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    食品饮料</a:t>
                      </a: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2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    五金建材</a:t>
                      </a: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kern="1200" dirty="0">
                          <a:solidFill>
                            <a:schemeClr val="tx2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    服装鞋帽等</a:t>
                      </a: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0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200" b="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，核心资源</a:t>
                      </a:r>
                      <a:endParaRPr lang="en-US" altLang="zh-CN" sz="1200" b="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b="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，渠道</a:t>
                      </a:r>
                      <a:endParaRPr lang="en-US" altLang="zh-CN" sz="1200" b="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32548"/>
                  </a:ext>
                </a:extLst>
              </a:tr>
              <a:tr h="1074278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5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保存经销商</a:t>
                      </a:r>
                      <a:r>
                        <a:rPr lang="en-US" altLang="zh-CN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分销商信息</a:t>
                      </a:r>
                      <a:endParaRPr lang="en-US" altLang="zh-CN" sz="100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商品库（</a:t>
                      </a:r>
                      <a:r>
                        <a:rPr lang="en-US" altLang="zh-CN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1.4</a:t>
                      </a:r>
                      <a:r>
                        <a:rPr lang="zh-CN" altLang="en-US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亿）</a:t>
                      </a:r>
                      <a:endParaRPr lang="en-US" altLang="zh-CN" sz="100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商户年流水（</a:t>
                      </a:r>
                      <a:r>
                        <a:rPr lang="en-US" altLang="zh-CN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1438</a:t>
                      </a:r>
                      <a:r>
                        <a:rPr lang="zh-CN" altLang="en-US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亿）</a:t>
                      </a:r>
                      <a:endParaRPr lang="en-US" altLang="zh-CN" sz="100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5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5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产品官网：支持免费试用</a:t>
                      </a:r>
                      <a:endParaRPr lang="en-US" altLang="zh-CN" sz="100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金蝶官网：提供产品入口</a:t>
                      </a:r>
                      <a:endParaRPr lang="en-US" altLang="zh-CN" sz="100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b="0" kern="1200" dirty="0">
                          <a:solidFill>
                            <a:srgbClr val="000000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社交媒体：微信公众号、视频号</a:t>
                      </a:r>
                      <a:endParaRPr lang="en-US" altLang="zh-CN" sz="100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endParaRPr lang="en-US" altLang="zh-CN" sz="1000" b="0" kern="1200" dirty="0">
                        <a:solidFill>
                          <a:schemeClr val="tx2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5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354972"/>
                  </a:ext>
                </a:extLst>
              </a:tr>
              <a:tr h="234159"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9</a:t>
                      </a:r>
                      <a:r>
                        <a:rPr lang="zh-CN" altLang="en-US" sz="1200" b="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，成本结构</a:t>
                      </a:r>
                      <a:endParaRPr lang="en-US" altLang="zh-CN" sz="1200" b="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en-US" altLang="zh-CN" sz="1050" b="1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5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200" b="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，收入来源</a:t>
                      </a:r>
                      <a:endParaRPr lang="en-US" altLang="zh-CN" sz="1200" b="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5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5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401244"/>
                  </a:ext>
                </a:extLst>
              </a:tr>
              <a:tr h="1190949"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市场营销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产品开发、运营、运维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长期员工薪酬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服务器费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打印机等硬件成本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en-US" altLang="zh-CN" sz="1000" b="1" kern="120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0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按购买套数付费（售卖套餐：极速版、基础版、高级版）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按门店数、用户数增购定价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独立付费模块（商品批次保质期管理模块、员工业绩提成模块）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l"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打印机等硬件设备？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0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00" b="0" kern="1200" dirty="0">
                        <a:solidFill>
                          <a:srgbClr val="000000"/>
                        </a:solidFill>
                        <a:effectLst/>
                        <a:latin typeface="Microsoft YaHei" pitchFamily="34" charset="-122"/>
                        <a:ea typeface="Microsoft YaHei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792765"/>
                  </a:ext>
                </a:extLst>
              </a:tr>
            </a:tbl>
          </a:graphicData>
        </a:graphic>
      </p:graphicFrame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F66AE36A-1745-BA59-6A68-8B64E27F126D}"/>
              </a:ext>
            </a:extLst>
          </p:cNvPr>
          <p:cNvCxnSpPr/>
          <p:nvPr/>
        </p:nvCxnSpPr>
        <p:spPr>
          <a:xfrm>
            <a:off x="-3083442" y="2317898"/>
            <a:ext cx="0" cy="25730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49658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64753f9-8b5e-43b9-95e2-fff888ef5b82"/>
  <p:tag name="COMMONDATA" val="eyJoZGlkIjoiYTY1NDAyOGRiY2U3YTA2YzI4YmNhNWE4MzIwZDQ1Z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9a6dc57-6ef7-48aa-ab05-b180efb8d9ba}"/>
  <p:tag name="TABLE_ENDDRAG_ORIGIN_RECT" val="782*311"/>
  <p:tag name="TABLE_ENDDRAG_RECT" val="89*122*782*3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PICTURE" val="#70184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1218</Words>
  <Application>Microsoft Macintosh PowerPoint</Application>
  <PresentationFormat>宽屏</PresentationFormat>
  <Paragraphs>282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微软雅黑</vt:lpstr>
      <vt:lpstr>Calibri</vt:lpstr>
      <vt:lpstr>微软雅黑</vt:lpstr>
      <vt:lpstr>Wingdings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892</cp:revision>
  <dcterms:created xsi:type="dcterms:W3CDTF">2024-04-24T09:45:00Z</dcterms:created>
  <dcterms:modified xsi:type="dcterms:W3CDTF">2024-08-15T05:48:28Z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B7E558058148E82BBDD4286660CE8987_43</vt:lpwstr>
  </property>
</Properties>
</file>